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5027" y="278891"/>
            <a:ext cx="7879080" cy="157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857755" y="510540"/>
            <a:ext cx="5375148" cy="944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0473" y="672211"/>
            <a:ext cx="4623053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4214" y="207086"/>
            <a:ext cx="7335570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11553"/>
            <a:ext cx="8072120" cy="449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2.png"/><Relationship Id="rId4" Type="http://schemas.openxmlformats.org/officeDocument/2006/relationships/image" Target="../media/image11.png"/><Relationship Id="rId5" Type="http://schemas.openxmlformats.org/officeDocument/2006/relationships/image" Target="../media/image5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2.png"/><Relationship Id="rId4" Type="http://schemas.openxmlformats.org/officeDocument/2006/relationships/image" Target="../media/image11.png"/><Relationship Id="rId5" Type="http://schemas.openxmlformats.org/officeDocument/2006/relationships/image" Target="../media/image6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jpg"/><Relationship Id="rId6" Type="http://schemas.openxmlformats.org/officeDocument/2006/relationships/image" Target="../media/image67.png"/><Relationship Id="rId7" Type="http://schemas.openxmlformats.org/officeDocument/2006/relationships/image" Target="../media/image6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9.png"/><Relationship Id="rId4" Type="http://schemas.openxmlformats.org/officeDocument/2006/relationships/image" Target="../media/image11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69.png"/><Relationship Id="rId4" Type="http://schemas.openxmlformats.org/officeDocument/2006/relationships/image" Target="../media/image73.png"/><Relationship Id="rId5" Type="http://schemas.openxmlformats.org/officeDocument/2006/relationships/image" Target="../media/image7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5.png"/><Relationship Id="rId4" Type="http://schemas.openxmlformats.org/officeDocument/2006/relationships/image" Target="../media/image11.png"/><Relationship Id="rId5" Type="http://schemas.openxmlformats.org/officeDocument/2006/relationships/image" Target="../media/image7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g"/><Relationship Id="rId6" Type="http://schemas.openxmlformats.org/officeDocument/2006/relationships/image" Target="../media/image80.png"/><Relationship Id="rId7" Type="http://schemas.openxmlformats.org/officeDocument/2006/relationships/image" Target="../media/image81.jpg"/><Relationship Id="rId8" Type="http://schemas.openxmlformats.org/officeDocument/2006/relationships/image" Target="../media/image82.png"/><Relationship Id="rId9" Type="http://schemas.openxmlformats.org/officeDocument/2006/relationships/image" Target="../media/image8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4.png"/><Relationship Id="rId4" Type="http://schemas.openxmlformats.org/officeDocument/2006/relationships/image" Target="../media/image11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jpg"/><Relationship Id="rId8" Type="http://schemas.openxmlformats.org/officeDocument/2006/relationships/image" Target="../media/image88.png"/><Relationship Id="rId9" Type="http://schemas.openxmlformats.org/officeDocument/2006/relationships/image" Target="../media/image8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90.png"/><Relationship Id="rId4" Type="http://schemas.openxmlformats.org/officeDocument/2006/relationships/image" Target="../media/image11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94.png"/><Relationship Id="rId4" Type="http://schemas.openxmlformats.org/officeDocument/2006/relationships/image" Target="../media/image11.png"/><Relationship Id="rId5" Type="http://schemas.openxmlformats.org/officeDocument/2006/relationships/image" Target="../media/image9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2.png"/><Relationship Id="rId4" Type="http://schemas.openxmlformats.org/officeDocument/2006/relationships/image" Target="../media/image11.png"/><Relationship Id="rId5" Type="http://schemas.openxmlformats.org/officeDocument/2006/relationships/image" Target="../media/image10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7.png"/><Relationship Id="rId4" Type="http://schemas.openxmlformats.org/officeDocument/2006/relationships/image" Target="../media/image11.png"/><Relationship Id="rId5" Type="http://schemas.openxmlformats.org/officeDocument/2006/relationships/image" Target="../media/image10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2.png"/><Relationship Id="rId4" Type="http://schemas.openxmlformats.org/officeDocument/2006/relationships/image" Target="../media/image11.png"/><Relationship Id="rId5" Type="http://schemas.openxmlformats.org/officeDocument/2006/relationships/image" Target="../media/image11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7.png"/><Relationship Id="rId4" Type="http://schemas.openxmlformats.org/officeDocument/2006/relationships/image" Target="../media/image11.png"/><Relationship Id="rId5" Type="http://schemas.openxmlformats.org/officeDocument/2006/relationships/image" Target="../media/image11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9.png"/><Relationship Id="rId4" Type="http://schemas.openxmlformats.org/officeDocument/2006/relationships/image" Target="../media/image11.png"/><Relationship Id="rId5" Type="http://schemas.openxmlformats.org/officeDocument/2006/relationships/image" Target="../media/image12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jpg"/><Relationship Id="rId6" Type="http://schemas.openxmlformats.org/officeDocument/2006/relationships/image" Target="../media/image124.png"/><Relationship Id="rId7" Type="http://schemas.openxmlformats.org/officeDocument/2006/relationships/image" Target="../media/image125.jpg"/><Relationship Id="rId8" Type="http://schemas.openxmlformats.org/officeDocument/2006/relationships/image" Target="../media/image126.png"/><Relationship Id="rId9" Type="http://schemas.openxmlformats.org/officeDocument/2006/relationships/image" Target="../media/image12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8.png"/><Relationship Id="rId4" Type="http://schemas.openxmlformats.org/officeDocument/2006/relationships/image" Target="../media/image11.png"/><Relationship Id="rId5" Type="http://schemas.openxmlformats.org/officeDocument/2006/relationships/image" Target="../media/image12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2.png"/><Relationship Id="rId4" Type="http://schemas.openxmlformats.org/officeDocument/2006/relationships/image" Target="../media/image137.png"/><Relationship Id="rId5" Type="http://schemas.openxmlformats.org/officeDocument/2006/relationships/image" Target="../media/image138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9.png"/><Relationship Id="rId4" Type="http://schemas.openxmlformats.org/officeDocument/2006/relationships/image" Target="../media/image11.png"/><Relationship Id="rId5" Type="http://schemas.openxmlformats.org/officeDocument/2006/relationships/image" Target="../media/image140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1.png"/><Relationship Id="rId4" Type="http://schemas.openxmlformats.org/officeDocument/2006/relationships/image" Target="../media/image11.png"/><Relationship Id="rId5" Type="http://schemas.openxmlformats.org/officeDocument/2006/relationships/image" Target="../media/image14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41.png"/><Relationship Id="rId4" Type="http://schemas.openxmlformats.org/officeDocument/2006/relationships/image" Target="../media/image143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44.png"/><Relationship Id="rId4" Type="http://schemas.openxmlformats.org/officeDocument/2006/relationships/image" Target="../media/image147.png"/><Relationship Id="rId5" Type="http://schemas.openxmlformats.org/officeDocument/2006/relationships/image" Target="../media/image14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2.png"/><Relationship Id="rId4" Type="http://schemas.openxmlformats.org/officeDocument/2006/relationships/image" Target="../media/image11.png"/><Relationship Id="rId5" Type="http://schemas.openxmlformats.org/officeDocument/2006/relationships/image" Target="../media/image15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52.png"/><Relationship Id="rId4" Type="http://schemas.openxmlformats.org/officeDocument/2006/relationships/image" Target="../media/image154.png"/><Relationship Id="rId5" Type="http://schemas.openxmlformats.org/officeDocument/2006/relationships/image" Target="../media/image15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9.png"/><Relationship Id="rId4" Type="http://schemas.openxmlformats.org/officeDocument/2006/relationships/image" Target="../media/image11.png"/><Relationship Id="rId5" Type="http://schemas.openxmlformats.org/officeDocument/2006/relationships/image" Target="../media/image15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49.png"/><Relationship Id="rId4" Type="http://schemas.openxmlformats.org/officeDocument/2006/relationships/image" Target="../media/image15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8.png"/><Relationship Id="rId4" Type="http://schemas.openxmlformats.org/officeDocument/2006/relationships/image" Target="../media/image42.png"/><Relationship Id="rId5" Type="http://schemas.openxmlformats.org/officeDocument/2006/relationships/image" Target="../media/image15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9.png"/><Relationship Id="rId5" Type="http://schemas.openxmlformats.org/officeDocument/2006/relationships/image" Target="../media/image158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65.png"/><Relationship Id="rId4" Type="http://schemas.openxmlformats.org/officeDocument/2006/relationships/image" Target="../media/image9.png"/><Relationship Id="rId5" Type="http://schemas.openxmlformats.org/officeDocument/2006/relationships/image" Target="../media/image15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2.png"/><Relationship Id="rId4" Type="http://schemas.openxmlformats.org/officeDocument/2006/relationships/image" Target="../media/image18.png"/><Relationship Id="rId5" Type="http://schemas.openxmlformats.org/officeDocument/2006/relationships/image" Target="../media/image166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58.png"/><Relationship Id="rId4" Type="http://schemas.openxmlformats.org/officeDocument/2006/relationships/image" Target="../media/image167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8.png"/><Relationship Id="rId4" Type="http://schemas.openxmlformats.org/officeDocument/2006/relationships/image" Target="../media/image11.png"/><Relationship Id="rId5" Type="http://schemas.openxmlformats.org/officeDocument/2006/relationships/image" Target="../media/image16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png"/><Relationship Id="rId4" Type="http://schemas.openxmlformats.org/officeDocument/2006/relationships/image" Target="../media/image11.png"/><Relationship Id="rId5" Type="http://schemas.openxmlformats.org/officeDocument/2006/relationships/image" Target="../media/image29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0.png"/><Relationship Id="rId4" Type="http://schemas.openxmlformats.org/officeDocument/2006/relationships/image" Target="../media/image18.png"/><Relationship Id="rId5" Type="http://schemas.openxmlformats.org/officeDocument/2006/relationships/image" Target="../media/image171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70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0.png"/><Relationship Id="rId4" Type="http://schemas.openxmlformats.org/officeDocument/2006/relationships/image" Target="../media/image11.png"/><Relationship Id="rId5" Type="http://schemas.openxmlformats.org/officeDocument/2006/relationships/image" Target="../media/image174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5.png"/><Relationship Id="rId4" Type="http://schemas.openxmlformats.org/officeDocument/2006/relationships/image" Target="../media/image11.png"/><Relationship Id="rId5" Type="http://schemas.openxmlformats.org/officeDocument/2006/relationships/image" Target="../media/image176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75.png"/><Relationship Id="rId4" Type="http://schemas.openxmlformats.org/officeDocument/2006/relationships/image" Target="../media/image177.png"/><Relationship Id="rId5" Type="http://schemas.openxmlformats.org/officeDocument/2006/relationships/image" Target="../media/image178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9.png"/><Relationship Id="rId4" Type="http://schemas.openxmlformats.org/officeDocument/2006/relationships/image" Target="../media/image11.png"/><Relationship Id="rId5" Type="http://schemas.openxmlformats.org/officeDocument/2006/relationships/image" Target="../media/image180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1.png"/><Relationship Id="rId4" Type="http://schemas.openxmlformats.org/officeDocument/2006/relationships/image" Target="../media/image11.png"/><Relationship Id="rId5" Type="http://schemas.openxmlformats.org/officeDocument/2006/relationships/image" Target="../media/image182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81.png"/><Relationship Id="rId4" Type="http://schemas.openxmlformats.org/officeDocument/2006/relationships/image" Target="../media/image183.png"/><Relationship Id="rId5" Type="http://schemas.openxmlformats.org/officeDocument/2006/relationships/image" Target="../media/image184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1.png"/><Relationship Id="rId4" Type="http://schemas.openxmlformats.org/officeDocument/2006/relationships/image" Target="../media/image11.png"/><Relationship Id="rId5" Type="http://schemas.openxmlformats.org/officeDocument/2006/relationships/image" Target="../media/image185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1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g"/><Relationship Id="rId6" Type="http://schemas.openxmlformats.org/officeDocument/2006/relationships/image" Target="../media/image33.png"/><Relationship Id="rId7" Type="http://schemas.openxmlformats.org/officeDocument/2006/relationships/image" Target="../media/image34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8.png"/><Relationship Id="rId4" Type="http://schemas.openxmlformats.org/officeDocument/2006/relationships/image" Target="../media/image11.png"/><Relationship Id="rId5" Type="http://schemas.openxmlformats.org/officeDocument/2006/relationships/image" Target="../media/image189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0.png"/><Relationship Id="rId4" Type="http://schemas.openxmlformats.org/officeDocument/2006/relationships/image" Target="../media/image18.png"/><Relationship Id="rId5" Type="http://schemas.openxmlformats.org/officeDocument/2006/relationships/image" Target="../media/image191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0.png"/><Relationship Id="rId4" Type="http://schemas.openxmlformats.org/officeDocument/2006/relationships/image" Target="../media/image11.png"/><Relationship Id="rId5" Type="http://schemas.openxmlformats.org/officeDocument/2006/relationships/image" Target="../media/image195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0.png"/><Relationship Id="rId4" Type="http://schemas.openxmlformats.org/officeDocument/2006/relationships/image" Target="../media/image11.png"/><Relationship Id="rId5" Type="http://schemas.openxmlformats.org/officeDocument/2006/relationships/image" Target="../media/image196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0.png"/><Relationship Id="rId4" Type="http://schemas.openxmlformats.org/officeDocument/2006/relationships/image" Target="../media/image11.png"/><Relationship Id="rId5" Type="http://schemas.openxmlformats.org/officeDocument/2006/relationships/image" Target="../media/image200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06.png"/><Relationship Id="rId4" Type="http://schemas.openxmlformats.org/officeDocument/2006/relationships/image" Target="../media/image9.png"/><Relationship Id="rId5" Type="http://schemas.openxmlformats.org/officeDocument/2006/relationships/image" Target="../media/image20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jpg"/><Relationship Id="rId6" Type="http://schemas.openxmlformats.org/officeDocument/2006/relationships/image" Target="../media/image210.png"/><Relationship Id="rId7" Type="http://schemas.openxmlformats.org/officeDocument/2006/relationships/image" Target="../media/image211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7.png"/><Relationship Id="rId4" Type="http://schemas.openxmlformats.org/officeDocument/2006/relationships/image" Target="../media/image11.png"/><Relationship Id="rId5" Type="http://schemas.openxmlformats.org/officeDocument/2006/relationships/image" Target="../media/image212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3.png"/><Relationship Id="rId4" Type="http://schemas.openxmlformats.org/officeDocument/2006/relationships/image" Target="../media/image11.png"/><Relationship Id="rId5" Type="http://schemas.openxmlformats.org/officeDocument/2006/relationships/image" Target="../media/image214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5.png"/><Relationship Id="rId4" Type="http://schemas.openxmlformats.org/officeDocument/2006/relationships/image" Target="../media/image11.png"/><Relationship Id="rId5" Type="http://schemas.openxmlformats.org/officeDocument/2006/relationships/image" Target="../media/image216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7.png"/><Relationship Id="rId4" Type="http://schemas.openxmlformats.org/officeDocument/2006/relationships/image" Target="../media/image11.png"/><Relationship Id="rId5" Type="http://schemas.openxmlformats.org/officeDocument/2006/relationships/image" Target="../media/image218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9.png"/><Relationship Id="rId4" Type="http://schemas.openxmlformats.org/officeDocument/2006/relationships/image" Target="../media/image11.png"/><Relationship Id="rId5" Type="http://schemas.openxmlformats.org/officeDocument/2006/relationships/image" Target="../media/image220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21.png"/><Relationship Id="rId4" Type="http://schemas.openxmlformats.org/officeDocument/2006/relationships/image" Target="../media/image186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25.png"/><Relationship Id="rId4" Type="http://schemas.openxmlformats.org/officeDocument/2006/relationships/image" Target="../media/image11.png"/><Relationship Id="rId5" Type="http://schemas.openxmlformats.org/officeDocument/2006/relationships/image" Target="../media/image226.png"/><Relationship Id="rId6" Type="http://schemas.openxmlformats.org/officeDocument/2006/relationships/image" Target="../media/image227.png"/><Relationship Id="rId7" Type="http://schemas.openxmlformats.org/officeDocument/2006/relationships/image" Target="../media/image8.png"/><Relationship Id="rId8" Type="http://schemas.openxmlformats.org/officeDocument/2006/relationships/image" Target="../media/image228.png"/><Relationship Id="rId9" Type="http://schemas.openxmlformats.org/officeDocument/2006/relationships/image" Target="../media/image229.jpg"/><Relationship Id="rId10" Type="http://schemas.openxmlformats.org/officeDocument/2006/relationships/image" Target="../media/image230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29.jpg"/><Relationship Id="rId6" Type="http://schemas.openxmlformats.org/officeDocument/2006/relationships/image" Target="../media/image234.png"/><Relationship Id="rId7" Type="http://schemas.openxmlformats.org/officeDocument/2006/relationships/image" Target="../media/image8.png"/><Relationship Id="rId8" Type="http://schemas.openxmlformats.org/officeDocument/2006/relationships/image" Target="../media/image235.png"/><Relationship Id="rId9" Type="http://schemas.openxmlformats.org/officeDocument/2006/relationships/image" Target="../media/image23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11.png"/><Relationship Id="rId5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0473" y="672211"/>
            <a:ext cx="462280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Times New Roman"/>
                <a:cs typeface="Times New Roman"/>
              </a:rPr>
              <a:t>Plane </a:t>
            </a:r>
            <a:r>
              <a:rPr dirty="0" sz="4400" spc="-80" b="1">
                <a:latin typeface="Times New Roman"/>
                <a:cs typeface="Times New Roman"/>
              </a:rPr>
              <a:t>Table</a:t>
            </a:r>
            <a:r>
              <a:rPr dirty="0" sz="4400" spc="-180" b="1">
                <a:latin typeface="Times New Roman"/>
                <a:cs typeface="Times New Roman"/>
              </a:rPr>
              <a:t> </a:t>
            </a:r>
            <a:r>
              <a:rPr dirty="0" sz="4400" b="1">
                <a:latin typeface="Times New Roman"/>
                <a:cs typeface="Times New Roman"/>
              </a:rPr>
              <a:t>Survey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0827" y="5841491"/>
            <a:ext cx="6507480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28644" y="5724144"/>
            <a:ext cx="1833372" cy="68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5061" y="5842203"/>
            <a:ext cx="12960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Times New Roman"/>
                <a:cs typeface="Times New Roman"/>
              </a:rPr>
              <a:t>Unit-VI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756" y="6379462"/>
            <a:ext cx="13639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34300" y="6324600"/>
            <a:ext cx="1257274" cy="390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37559" y="316991"/>
            <a:ext cx="241554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0658" y="478358"/>
            <a:ext cx="16643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25"/>
              <a:t>T</a:t>
            </a:r>
            <a:r>
              <a:rPr dirty="0" sz="4400"/>
              <a:t>ripod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61772" y="1488947"/>
            <a:ext cx="7802880" cy="5135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1371600"/>
            <a:ext cx="76962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23260" y="316991"/>
            <a:ext cx="264261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6358" y="478358"/>
            <a:ext cx="18910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Alidade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421890"/>
            <a:ext cx="8336280" cy="536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347216"/>
            <a:ext cx="8622792" cy="403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467357"/>
            <a:ext cx="8074025" cy="2757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alidade is </a:t>
            </a:r>
            <a:r>
              <a:rPr dirty="0" sz="3200">
                <a:latin typeface="Times New Roman"/>
                <a:cs typeface="Times New Roman"/>
              </a:rPr>
              <a:t>useful for establishing a </a:t>
            </a:r>
            <a:r>
              <a:rPr dirty="0" sz="3200" spc="-5">
                <a:latin typeface="Times New Roman"/>
                <a:cs typeface="Times New Roman"/>
              </a:rPr>
              <a:t>line </a:t>
            </a:r>
            <a:r>
              <a:rPr dirty="0" sz="3200" spc="5">
                <a:latin typeface="Times New Roman"/>
                <a:cs typeface="Times New Roman"/>
              </a:rPr>
              <a:t>of  </a:t>
            </a:r>
            <a:r>
              <a:rPr dirty="0" sz="3200">
                <a:latin typeface="Times New Roman"/>
                <a:cs typeface="Times New Roman"/>
              </a:rPr>
              <a:t>sight.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80">
                <a:latin typeface="Times New Roman"/>
                <a:cs typeface="Times New Roman"/>
              </a:rPr>
              <a:t>Two </a:t>
            </a:r>
            <a:r>
              <a:rPr dirty="0" sz="3200" spc="-45">
                <a:latin typeface="Times New Roman"/>
                <a:cs typeface="Times New Roman"/>
              </a:rPr>
              <a:t>Types </a:t>
            </a:r>
            <a:r>
              <a:rPr dirty="0" sz="3200">
                <a:latin typeface="Times New Roman"/>
                <a:cs typeface="Times New Roman"/>
              </a:rPr>
              <a:t>of alidade are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used.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Simple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alidade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5">
                <a:latin typeface="Times New Roman"/>
                <a:cs typeface="Times New Roman"/>
              </a:rPr>
              <a:t>Telescopic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alidade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4628" y="3631690"/>
            <a:ext cx="3764279" cy="3154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7800" y="3505200"/>
            <a:ext cx="3657600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43555" y="362711"/>
            <a:ext cx="4003548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6173" y="511886"/>
            <a:ext cx="33159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Simple</a:t>
            </a:r>
            <a:r>
              <a:rPr dirty="0" spc="-275"/>
              <a:t> </a:t>
            </a:r>
            <a:r>
              <a:rPr dirty="0"/>
              <a:t>Alidade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345691"/>
            <a:ext cx="8336280" cy="5212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271014"/>
            <a:ext cx="8622792" cy="558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294227"/>
            <a:ext cx="8074659" cy="47085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used for ordinary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work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generally consists of a </a:t>
            </a:r>
            <a:r>
              <a:rPr dirty="0" sz="3200" spc="-5">
                <a:latin typeface="Times New Roman"/>
                <a:cs typeface="Times New Roman"/>
              </a:rPr>
              <a:t>gun </a:t>
            </a:r>
            <a:r>
              <a:rPr dirty="0" sz="3200">
                <a:latin typeface="Times New Roman"/>
                <a:cs typeface="Times New Roman"/>
              </a:rPr>
              <a:t>metal </a:t>
            </a:r>
            <a:r>
              <a:rPr dirty="0" sz="3200" spc="-10">
                <a:latin typeface="Times New Roman"/>
                <a:cs typeface="Times New Roman"/>
              </a:rPr>
              <a:t>or  </a:t>
            </a:r>
            <a:r>
              <a:rPr dirty="0" sz="3200">
                <a:latin typeface="Times New Roman"/>
                <a:cs typeface="Times New Roman"/>
              </a:rPr>
              <a:t>wooden rule </a:t>
            </a:r>
            <a:r>
              <a:rPr dirty="0" sz="3200" spc="-5">
                <a:latin typeface="Times New Roman"/>
                <a:cs typeface="Times New Roman"/>
              </a:rPr>
              <a:t>with two </a:t>
            </a:r>
            <a:r>
              <a:rPr dirty="0" sz="3200">
                <a:latin typeface="Times New Roman"/>
                <a:cs typeface="Times New Roman"/>
              </a:rPr>
              <a:t>vertical vanes at the  ends.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eye-vane is </a:t>
            </a:r>
            <a:r>
              <a:rPr dirty="0" sz="3200">
                <a:latin typeface="Times New Roman"/>
                <a:cs typeface="Times New Roman"/>
              </a:rPr>
              <a:t>provided with a narrow slit  while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object vane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open and </a:t>
            </a:r>
            <a:r>
              <a:rPr dirty="0" sz="3200" spc="-5">
                <a:latin typeface="Times New Roman"/>
                <a:cs typeface="Times New Roman"/>
              </a:rPr>
              <a:t>carries </a:t>
            </a:r>
            <a:r>
              <a:rPr dirty="0" sz="3200">
                <a:latin typeface="Times New Roman"/>
                <a:cs typeface="Times New Roman"/>
              </a:rPr>
              <a:t>a  horse </a:t>
            </a:r>
            <a:r>
              <a:rPr dirty="0" sz="3200" spc="-40">
                <a:latin typeface="Times New Roman"/>
                <a:cs typeface="Times New Roman"/>
              </a:rPr>
              <a:t>hair.</a:t>
            </a:r>
            <a:r>
              <a:rPr dirty="0" sz="3200" spc="7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Both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slits, thus </a:t>
            </a:r>
            <a:r>
              <a:rPr dirty="0" sz="3200">
                <a:latin typeface="Times New Roman"/>
                <a:cs typeface="Times New Roman"/>
              </a:rPr>
              <a:t>provide a  definite </a:t>
            </a:r>
            <a:r>
              <a:rPr dirty="0" sz="3200" spc="-5">
                <a:latin typeface="Times New Roman"/>
                <a:cs typeface="Times New Roman"/>
              </a:rPr>
              <a:t>line </a:t>
            </a:r>
            <a:r>
              <a:rPr dirty="0" sz="3200">
                <a:latin typeface="Times New Roman"/>
                <a:cs typeface="Times New Roman"/>
              </a:rPr>
              <a:t>of sight which can be made </a:t>
            </a:r>
            <a:r>
              <a:rPr dirty="0" sz="3200" spc="-20">
                <a:latin typeface="Times New Roman"/>
                <a:cs typeface="Times New Roman"/>
              </a:rPr>
              <a:t>to  </a:t>
            </a:r>
            <a:r>
              <a:rPr dirty="0" sz="3200">
                <a:latin typeface="Times New Roman"/>
                <a:cs typeface="Times New Roman"/>
              </a:rPr>
              <a:t>pass through the object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sighted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46960" y="316991"/>
            <a:ext cx="439674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0057" y="478358"/>
            <a:ext cx="364680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Simple</a:t>
            </a:r>
            <a:r>
              <a:rPr dirty="0" sz="4400" spc="-310"/>
              <a:t> </a:t>
            </a:r>
            <a:r>
              <a:rPr dirty="0" sz="4400"/>
              <a:t>Alidade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00227" y="1574291"/>
            <a:ext cx="8183880" cy="483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1447800"/>
            <a:ext cx="80772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46960" y="304800"/>
            <a:ext cx="4396740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0057" y="466166"/>
            <a:ext cx="364680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Simple</a:t>
            </a:r>
            <a:r>
              <a:rPr dirty="0" sz="4400" spc="-310"/>
              <a:t> </a:t>
            </a:r>
            <a:r>
              <a:rPr dirty="0" sz="4400"/>
              <a:t>Alidade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3826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1538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114" b="0">
                <a:latin typeface="Times New Roman"/>
                <a:cs typeface="Times New Roman"/>
              </a:rPr>
              <a:t>To </a:t>
            </a:r>
            <a:r>
              <a:rPr dirty="0" sz="3200" b="0">
                <a:latin typeface="Times New Roman"/>
                <a:cs typeface="Times New Roman"/>
              </a:rPr>
              <a:t>draw the rays, one </a:t>
            </a:r>
            <a:r>
              <a:rPr dirty="0" sz="3200" spc="-5" b="0">
                <a:latin typeface="Times New Roman"/>
                <a:cs typeface="Times New Roman"/>
              </a:rPr>
              <a:t>of the </a:t>
            </a:r>
            <a:r>
              <a:rPr dirty="0" sz="3200" b="0">
                <a:latin typeface="Times New Roman"/>
                <a:cs typeface="Times New Roman"/>
              </a:rPr>
              <a:t>edge </a:t>
            </a:r>
            <a:r>
              <a:rPr dirty="0" sz="3200" spc="-5" b="0">
                <a:latin typeface="Times New Roman"/>
                <a:cs typeface="Times New Roman"/>
              </a:rPr>
              <a:t>of </a:t>
            </a:r>
            <a:r>
              <a:rPr dirty="0" sz="3200" b="0">
                <a:latin typeface="Times New Roman"/>
                <a:cs typeface="Times New Roman"/>
              </a:rPr>
              <a:t>alidade </a:t>
            </a:r>
            <a:r>
              <a:rPr dirty="0" sz="3200" spc="-15" b="0">
                <a:latin typeface="Times New Roman"/>
                <a:cs typeface="Times New Roman"/>
              </a:rPr>
              <a:t>is  </a:t>
            </a:r>
            <a:r>
              <a:rPr dirty="0" sz="3200" b="0">
                <a:latin typeface="Times New Roman"/>
                <a:cs typeface="Times New Roman"/>
              </a:rPr>
              <a:t>beveled and </a:t>
            </a:r>
            <a:r>
              <a:rPr dirty="0" sz="3200" spc="-5" b="0">
                <a:latin typeface="Times New Roman"/>
                <a:cs typeface="Times New Roman"/>
              </a:rPr>
              <a:t>this perfectly smooth working  </a:t>
            </a:r>
            <a:r>
              <a:rPr dirty="0" sz="3200" spc="5" b="0">
                <a:latin typeface="Times New Roman"/>
                <a:cs typeface="Times New Roman"/>
              </a:rPr>
              <a:t>edge </a:t>
            </a:r>
            <a:r>
              <a:rPr dirty="0" sz="3200" spc="-5" b="0">
                <a:latin typeface="Times New Roman"/>
                <a:cs typeface="Times New Roman"/>
              </a:rPr>
              <a:t>is </a:t>
            </a:r>
            <a:r>
              <a:rPr dirty="0" sz="3200" b="0">
                <a:latin typeface="Times New Roman"/>
                <a:cs typeface="Times New Roman"/>
              </a:rPr>
              <a:t>known as the </a:t>
            </a:r>
            <a:r>
              <a:rPr dirty="0" sz="3200"/>
              <a:t>fiducially</a:t>
            </a:r>
            <a:r>
              <a:rPr dirty="0" sz="3200" spc="-75"/>
              <a:t> </a:t>
            </a:r>
            <a:r>
              <a:rPr dirty="0" sz="3200"/>
              <a:t>edge</a:t>
            </a:r>
            <a:r>
              <a:rPr dirty="0" sz="3200" b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0">
                <a:latin typeface="Times New Roman"/>
                <a:cs typeface="Times New Roman"/>
              </a:rPr>
              <a:t>The </a:t>
            </a:r>
            <a:r>
              <a:rPr dirty="0" sz="3200" spc="-5"/>
              <a:t>fiducially edge is graduated </a:t>
            </a:r>
            <a:r>
              <a:rPr dirty="0" sz="3200" spc="-10"/>
              <a:t>to </a:t>
            </a:r>
            <a:r>
              <a:rPr dirty="0" sz="3200" spc="-5"/>
              <a:t>facilitate  </a:t>
            </a:r>
            <a:r>
              <a:rPr dirty="0" sz="3200"/>
              <a:t>the plotting of distances to a</a:t>
            </a:r>
            <a:r>
              <a:rPr dirty="0" sz="3200" spc="-105"/>
              <a:t> </a:t>
            </a:r>
            <a:r>
              <a:rPr dirty="0" sz="3200"/>
              <a:t>scale</a:t>
            </a:r>
            <a:r>
              <a:rPr dirty="0" sz="3200" b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736091"/>
            <a:ext cx="8336280" cy="582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027" y="661416"/>
            <a:ext cx="8639556" cy="442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684631"/>
            <a:ext cx="8074025" cy="43180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200" spc="-30" b="1">
                <a:latin typeface="Times New Roman"/>
                <a:cs typeface="Times New Roman"/>
              </a:rPr>
              <a:t>Telescopic</a:t>
            </a:r>
            <a:r>
              <a:rPr dirty="0" sz="3200" spc="-2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Alidade</a:t>
            </a:r>
            <a:endParaRPr sz="3200">
              <a:latin typeface="Times New Roman"/>
              <a:cs typeface="Times New Roman"/>
            </a:endParaRPr>
          </a:p>
          <a:p>
            <a:pPr algn="just" marL="355600" marR="8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50215" algn="l"/>
              </a:tabLst>
            </a:pPr>
            <a:r>
              <a:rPr dirty="0"/>
              <a:t>	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b="1">
                <a:latin typeface="Times New Roman"/>
                <a:cs typeface="Times New Roman"/>
              </a:rPr>
              <a:t>telescopic </a:t>
            </a:r>
            <a:r>
              <a:rPr dirty="0" sz="3200" spc="-5" b="1">
                <a:latin typeface="Times New Roman"/>
                <a:cs typeface="Times New Roman"/>
              </a:rPr>
              <a:t>alidade is </a:t>
            </a:r>
            <a:r>
              <a:rPr dirty="0" sz="3200" b="1">
                <a:latin typeface="Times New Roman"/>
                <a:cs typeface="Times New Roman"/>
              </a:rPr>
              <a:t>used </a:t>
            </a:r>
            <a:r>
              <a:rPr dirty="0" sz="3200" spc="-5" b="1">
                <a:latin typeface="Times New Roman"/>
                <a:cs typeface="Times New Roman"/>
              </a:rPr>
              <a:t>when it </a:t>
            </a:r>
            <a:r>
              <a:rPr dirty="0" sz="3200" spc="-15" b="1">
                <a:latin typeface="Times New Roman"/>
                <a:cs typeface="Times New Roman"/>
              </a:rPr>
              <a:t>is  required </a:t>
            </a:r>
            <a:r>
              <a:rPr dirty="0" sz="3200" b="1">
                <a:latin typeface="Times New Roman"/>
                <a:cs typeface="Times New Roman"/>
              </a:rPr>
              <a:t>to take </a:t>
            </a:r>
            <a:r>
              <a:rPr dirty="0" sz="3200" spc="-5" b="1">
                <a:latin typeface="Times New Roman"/>
                <a:cs typeface="Times New Roman"/>
              </a:rPr>
              <a:t>inclined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sights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essentially </a:t>
            </a:r>
            <a:r>
              <a:rPr dirty="0" sz="3200" spc="-5">
                <a:latin typeface="Times New Roman"/>
                <a:cs typeface="Times New Roman"/>
              </a:rPr>
              <a:t>consists </a:t>
            </a:r>
            <a:r>
              <a:rPr dirty="0" sz="3200">
                <a:latin typeface="Times New Roman"/>
                <a:cs typeface="Times New Roman"/>
              </a:rPr>
              <a:t>of a small telescope </a:t>
            </a:r>
            <a:r>
              <a:rPr dirty="0" sz="3200" spc="-10">
                <a:latin typeface="Times New Roman"/>
                <a:cs typeface="Times New Roman"/>
              </a:rPr>
              <a:t>with  </a:t>
            </a:r>
            <a:r>
              <a:rPr dirty="0" sz="3200">
                <a:latin typeface="Times New Roman"/>
                <a:cs typeface="Times New Roman"/>
              </a:rPr>
              <a:t>a level </a:t>
            </a:r>
            <a:r>
              <a:rPr dirty="0" sz="3200" spc="-5">
                <a:latin typeface="Times New Roman"/>
                <a:cs typeface="Times New Roman"/>
              </a:rPr>
              <a:t>tube </a:t>
            </a:r>
            <a:r>
              <a:rPr dirty="0" sz="3200" b="1">
                <a:latin typeface="Times New Roman"/>
                <a:cs typeface="Times New Roman"/>
              </a:rPr>
              <a:t>and graduated </a:t>
            </a:r>
            <a:r>
              <a:rPr dirty="0" sz="3200" spc="-15" b="1">
                <a:latin typeface="Times New Roman"/>
                <a:cs typeface="Times New Roman"/>
              </a:rPr>
              <a:t>arc </a:t>
            </a:r>
            <a:r>
              <a:rPr dirty="0" sz="3200" spc="-5" b="1">
                <a:latin typeface="Times New Roman"/>
                <a:cs typeface="Times New Roman"/>
              </a:rPr>
              <a:t>mounted </a:t>
            </a:r>
            <a:r>
              <a:rPr dirty="0" sz="3200" spc="-10" b="1">
                <a:latin typeface="Times New Roman"/>
                <a:cs typeface="Times New Roman"/>
              </a:rPr>
              <a:t>on  </a:t>
            </a:r>
            <a:r>
              <a:rPr dirty="0" sz="3200" b="1">
                <a:latin typeface="Times New Roman"/>
                <a:cs typeface="Times New Roman"/>
              </a:rPr>
              <a:t>horizontal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axis.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gives </a:t>
            </a:r>
            <a:r>
              <a:rPr dirty="0" sz="3200" b="1">
                <a:latin typeface="Times New Roman"/>
                <a:cs typeface="Times New Roman"/>
              </a:rPr>
              <a:t>higher accuracy and </a:t>
            </a:r>
            <a:r>
              <a:rPr dirty="0" sz="3200" spc="-20" b="1">
                <a:latin typeface="Times New Roman"/>
                <a:cs typeface="Times New Roman"/>
              </a:rPr>
              <a:t>more </a:t>
            </a:r>
            <a:r>
              <a:rPr dirty="0" sz="3200" spc="-5" b="1">
                <a:latin typeface="Times New Roman"/>
                <a:cs typeface="Times New Roman"/>
              </a:rPr>
              <a:t>range </a:t>
            </a:r>
            <a:r>
              <a:rPr dirty="0" sz="3200" spc="5" b="1">
                <a:latin typeface="Times New Roman"/>
                <a:cs typeface="Times New Roman"/>
              </a:rPr>
              <a:t>of  </a:t>
            </a:r>
            <a:r>
              <a:rPr dirty="0" sz="3200" b="1">
                <a:latin typeface="Times New Roman"/>
                <a:cs typeface="Times New Roman"/>
              </a:rPr>
              <a:t>sights.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3767" y="316991"/>
            <a:ext cx="518160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6485" y="478358"/>
            <a:ext cx="44316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"/>
              <a:t>Telescopic</a:t>
            </a:r>
            <a:r>
              <a:rPr dirty="0" sz="4400" spc="-335"/>
              <a:t> </a:t>
            </a:r>
            <a:r>
              <a:rPr dirty="0" sz="4400"/>
              <a:t>Alidade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52627" y="1574291"/>
            <a:ext cx="7802880" cy="467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1447800"/>
            <a:ext cx="76962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3767" y="304800"/>
            <a:ext cx="5181600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6485" y="466166"/>
            <a:ext cx="44316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"/>
              <a:t>Telescopic</a:t>
            </a:r>
            <a:r>
              <a:rPr dirty="0" sz="4400" spc="-335"/>
              <a:t> </a:t>
            </a:r>
            <a:r>
              <a:rPr dirty="0" sz="4400"/>
              <a:t>Alidade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28827" y="1498091"/>
            <a:ext cx="7650480" cy="505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" y="1371600"/>
            <a:ext cx="75438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88920" y="316991"/>
            <a:ext cx="351129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2017" y="478358"/>
            <a:ext cx="27616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Accessories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027" y="1499616"/>
            <a:ext cx="8639556" cy="432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8074025" cy="422084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200" spc="-50" b="1">
                <a:latin typeface="Times New Roman"/>
                <a:cs typeface="Times New Roman"/>
              </a:rPr>
              <a:t>Trough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Compass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5" b="1">
                <a:latin typeface="Times New Roman"/>
                <a:cs typeface="Times New Roman"/>
              </a:rPr>
              <a:t>trough </a:t>
            </a:r>
            <a:r>
              <a:rPr dirty="0" sz="3200" spc="-5" b="1">
                <a:latin typeface="Times New Roman"/>
                <a:cs typeface="Times New Roman"/>
              </a:rPr>
              <a:t>compass is </a:t>
            </a:r>
            <a:r>
              <a:rPr dirty="0" sz="3200" spc="-15" b="1">
                <a:latin typeface="Times New Roman"/>
                <a:cs typeface="Times New Roman"/>
              </a:rPr>
              <a:t>required </a:t>
            </a:r>
            <a:r>
              <a:rPr dirty="0" sz="3200" spc="-5" b="1">
                <a:latin typeface="Times New Roman"/>
                <a:cs typeface="Times New Roman"/>
              </a:rPr>
              <a:t>for drawing  </a:t>
            </a: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line showing </a:t>
            </a:r>
            <a:r>
              <a:rPr dirty="0" sz="3200" b="1">
                <a:latin typeface="Times New Roman"/>
                <a:cs typeface="Times New Roman"/>
              </a:rPr>
              <a:t>magnetic meridian on </a:t>
            </a:r>
            <a:r>
              <a:rPr dirty="0" sz="3200" spc="-5" b="1">
                <a:latin typeface="Times New Roman"/>
                <a:cs typeface="Times New Roman"/>
              </a:rPr>
              <a:t>the  </a:t>
            </a:r>
            <a:r>
              <a:rPr dirty="0" sz="3200" spc="-50" b="1">
                <a:latin typeface="Times New Roman"/>
                <a:cs typeface="Times New Roman"/>
              </a:rPr>
              <a:t>paper. </a:t>
            </a: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used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orient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table </a:t>
            </a:r>
            <a:r>
              <a:rPr dirty="0" sz="3200" spc="-5">
                <a:latin typeface="Times New Roman"/>
                <a:cs typeface="Times New Roman"/>
              </a:rPr>
              <a:t>to the  </a:t>
            </a:r>
            <a:r>
              <a:rPr dirty="0" sz="3200">
                <a:latin typeface="Times New Roman"/>
                <a:cs typeface="Times New Roman"/>
              </a:rPr>
              <a:t>magnetic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meridian.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When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 spc="-10" b="1">
                <a:latin typeface="Times New Roman"/>
                <a:cs typeface="Times New Roman"/>
              </a:rPr>
              <a:t>freely </a:t>
            </a:r>
            <a:r>
              <a:rPr dirty="0" sz="3200" spc="-5" b="1">
                <a:latin typeface="Times New Roman"/>
                <a:cs typeface="Times New Roman"/>
              </a:rPr>
              <a:t>suspended needle shows </a:t>
            </a:r>
            <a:r>
              <a:rPr dirty="0" sz="3200" spc="10" b="1">
                <a:latin typeface="Times New Roman"/>
                <a:cs typeface="Times New Roman"/>
              </a:rPr>
              <a:t>0</a:t>
            </a:r>
            <a:r>
              <a:rPr dirty="0" baseline="25132" sz="3150" spc="15" b="1">
                <a:latin typeface="Times New Roman"/>
                <a:cs typeface="Times New Roman"/>
              </a:rPr>
              <a:t>0 </a:t>
            </a:r>
            <a:r>
              <a:rPr dirty="0" sz="2100" spc="5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at each </a:t>
            </a:r>
            <a:r>
              <a:rPr dirty="0" sz="3200" spc="-5" b="1">
                <a:latin typeface="Times New Roman"/>
                <a:cs typeface="Times New Roman"/>
              </a:rPr>
              <a:t>end</a:t>
            </a:r>
            <a:r>
              <a:rPr dirty="0" sz="3200" spc="-5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a </a:t>
            </a:r>
            <a:r>
              <a:rPr dirty="0" sz="3200" spc="-5">
                <a:latin typeface="Times New Roman"/>
                <a:cs typeface="Times New Roman"/>
              </a:rPr>
              <a:t>line is drawn on </a:t>
            </a:r>
            <a:r>
              <a:rPr dirty="0" sz="3200">
                <a:latin typeface="Times New Roman"/>
                <a:cs typeface="Times New Roman"/>
              </a:rPr>
              <a:t>the drawing  paper which represents the </a:t>
            </a:r>
            <a:r>
              <a:rPr dirty="0" sz="3200" b="1">
                <a:latin typeface="Times New Roman"/>
                <a:cs typeface="Times New Roman"/>
              </a:rPr>
              <a:t>magnetic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north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22932" y="316991"/>
            <a:ext cx="484327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5648" y="478358"/>
            <a:ext cx="40925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65"/>
              <a:t>Trough</a:t>
            </a:r>
            <a:r>
              <a:rPr dirty="0" sz="4400" spc="-95"/>
              <a:t> </a:t>
            </a:r>
            <a:r>
              <a:rPr dirty="0" sz="4400"/>
              <a:t>Compass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00227" y="1498091"/>
            <a:ext cx="3916679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1371600"/>
            <a:ext cx="38100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00371" y="3393947"/>
            <a:ext cx="3992879" cy="3078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24400" y="3276600"/>
            <a:ext cx="3886200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45535" y="316991"/>
            <a:ext cx="2799588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8634" y="478358"/>
            <a:ext cx="20491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Syllabus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2275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8073390" cy="2171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Plane </a:t>
            </a:r>
            <a:r>
              <a:rPr dirty="0" sz="3200" spc="-60" b="1">
                <a:latin typeface="Times New Roman"/>
                <a:cs typeface="Times New Roman"/>
              </a:rPr>
              <a:t>Table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Survey: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683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Times New Roman"/>
                <a:cs typeface="Times New Roman"/>
              </a:rPr>
              <a:t>Introduction, principle, instruments, </a:t>
            </a:r>
            <a:r>
              <a:rPr dirty="0" sz="3200">
                <a:latin typeface="Times New Roman"/>
                <a:cs typeface="Times New Roman"/>
              </a:rPr>
              <a:t>setting up  the plane table, </a:t>
            </a:r>
            <a:r>
              <a:rPr dirty="0" sz="3200" spc="-5">
                <a:latin typeface="Times New Roman"/>
                <a:cs typeface="Times New Roman"/>
              </a:rPr>
              <a:t>methods </a:t>
            </a:r>
            <a:r>
              <a:rPr dirty="0" sz="3200">
                <a:latin typeface="Times New Roman"/>
                <a:cs typeface="Times New Roman"/>
              </a:rPr>
              <a:t>of plane </a:t>
            </a:r>
            <a:r>
              <a:rPr dirty="0" sz="3200" spc="-5">
                <a:latin typeface="Times New Roman"/>
                <a:cs typeface="Times New Roman"/>
              </a:rPr>
              <a:t>tabling,  </a:t>
            </a:r>
            <a:r>
              <a:rPr dirty="0" sz="3200">
                <a:latin typeface="Times New Roman"/>
                <a:cs typeface="Times New Roman"/>
              </a:rPr>
              <a:t>advantages, sources of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Errors.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1411" y="3874006"/>
            <a:ext cx="3435095" cy="2983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33821" y="3748404"/>
            <a:ext cx="3329178" cy="2880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4087" y="193547"/>
            <a:ext cx="1679448" cy="1702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8662" y="76200"/>
            <a:ext cx="1571624" cy="1595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0820" y="316991"/>
            <a:ext cx="358902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3917" y="478358"/>
            <a:ext cx="28371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Spirit</a:t>
            </a:r>
            <a:r>
              <a:rPr dirty="0" sz="4400" spc="-80"/>
              <a:t> </a:t>
            </a:r>
            <a:r>
              <a:rPr dirty="0" sz="4400"/>
              <a:t>Level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3250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8074025" cy="3050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A </a:t>
            </a:r>
            <a:r>
              <a:rPr dirty="0" sz="3200" spc="-5" b="1">
                <a:latin typeface="Times New Roman"/>
                <a:cs typeface="Times New Roman"/>
              </a:rPr>
              <a:t>Spirit </a:t>
            </a:r>
            <a:r>
              <a:rPr dirty="0" sz="3200" b="1">
                <a:latin typeface="Times New Roman"/>
                <a:cs typeface="Times New Roman"/>
              </a:rPr>
              <a:t>Level </a:t>
            </a:r>
            <a:r>
              <a:rPr dirty="0" sz="3200" spc="-5" b="1">
                <a:latin typeface="Times New Roman"/>
                <a:cs typeface="Times New Roman"/>
              </a:rPr>
              <a:t>is </a:t>
            </a:r>
            <a:r>
              <a:rPr dirty="0" sz="3200" b="1">
                <a:latin typeface="Times New Roman"/>
                <a:cs typeface="Times New Roman"/>
              </a:rPr>
              <a:t>used </a:t>
            </a:r>
            <a:r>
              <a:rPr dirty="0" sz="3200" spc="-5" b="1">
                <a:latin typeface="Times New Roman"/>
                <a:cs typeface="Times New Roman"/>
              </a:rPr>
              <a:t>for </a:t>
            </a:r>
            <a:r>
              <a:rPr dirty="0" sz="3200" b="1">
                <a:latin typeface="Times New Roman"/>
                <a:cs typeface="Times New Roman"/>
              </a:rPr>
              <a:t>ascertaining </a:t>
            </a:r>
            <a:r>
              <a:rPr dirty="0" sz="3200" spc="-10" b="1">
                <a:latin typeface="Times New Roman"/>
                <a:cs typeface="Times New Roman"/>
              </a:rPr>
              <a:t>If </a:t>
            </a:r>
            <a:r>
              <a:rPr dirty="0" sz="3200" spc="-5" b="1">
                <a:latin typeface="Times New Roman"/>
                <a:cs typeface="Times New Roman"/>
              </a:rPr>
              <a:t>the  </a:t>
            </a:r>
            <a:r>
              <a:rPr dirty="0" sz="3200" b="1">
                <a:latin typeface="Times New Roman"/>
                <a:cs typeface="Times New Roman"/>
              </a:rPr>
              <a:t>table </a:t>
            </a:r>
            <a:r>
              <a:rPr dirty="0" sz="3200" spc="-5" b="1">
                <a:latin typeface="Times New Roman"/>
                <a:cs typeface="Times New Roman"/>
              </a:rPr>
              <a:t>is </a:t>
            </a:r>
            <a:r>
              <a:rPr dirty="0" sz="3200" spc="-10" b="1">
                <a:latin typeface="Times New Roman"/>
                <a:cs typeface="Times New Roman"/>
              </a:rPr>
              <a:t>properly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level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65" b="1">
                <a:latin typeface="Times New Roman"/>
                <a:cs typeface="Times New Roman"/>
              </a:rPr>
              <a:t>Table </a:t>
            </a:r>
            <a:r>
              <a:rPr dirty="0" sz="3200" spc="-5" b="1">
                <a:latin typeface="Times New Roman"/>
                <a:cs typeface="Times New Roman"/>
              </a:rPr>
              <a:t>is leveled by </a:t>
            </a:r>
            <a:r>
              <a:rPr dirty="0" sz="3200" spc="-10" b="1">
                <a:latin typeface="Times New Roman"/>
                <a:cs typeface="Times New Roman"/>
              </a:rPr>
              <a:t>placing the </a:t>
            </a:r>
            <a:r>
              <a:rPr dirty="0" sz="3200" b="1">
                <a:latin typeface="Times New Roman"/>
                <a:cs typeface="Times New Roman"/>
              </a:rPr>
              <a:t>level </a:t>
            </a:r>
            <a:r>
              <a:rPr dirty="0" sz="3200" spc="-10" b="1">
                <a:latin typeface="Times New Roman"/>
                <a:cs typeface="Times New Roman"/>
              </a:rPr>
              <a:t>on  </a:t>
            </a: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board in </a:t>
            </a:r>
            <a:r>
              <a:rPr dirty="0" sz="3200" b="1">
                <a:latin typeface="Times New Roman"/>
                <a:cs typeface="Times New Roman"/>
              </a:rPr>
              <a:t>two </a:t>
            </a:r>
            <a:r>
              <a:rPr dirty="0" sz="3200" spc="-5" b="1">
                <a:latin typeface="Times New Roman"/>
                <a:cs typeface="Times New Roman"/>
              </a:rPr>
              <a:t>positions at </a:t>
            </a:r>
            <a:r>
              <a:rPr dirty="0" sz="3200" b="1">
                <a:latin typeface="Times New Roman"/>
                <a:cs typeface="Times New Roman"/>
              </a:rPr>
              <a:t>right </a:t>
            </a:r>
            <a:r>
              <a:rPr dirty="0" sz="3200" spc="-5" b="1">
                <a:latin typeface="Times New Roman"/>
                <a:cs typeface="Times New Roman"/>
              </a:rPr>
              <a:t>angles 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spc="-5">
                <a:latin typeface="Times New Roman"/>
                <a:cs typeface="Times New Roman"/>
              </a:rPr>
              <a:t>getting the </a:t>
            </a:r>
            <a:r>
              <a:rPr dirty="0" sz="3200">
                <a:latin typeface="Times New Roman"/>
                <a:cs typeface="Times New Roman"/>
              </a:rPr>
              <a:t>bubble central in both  positions.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58028" y="4469890"/>
            <a:ext cx="3078479" cy="2334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1200" y="4343400"/>
            <a:ext cx="2971800" cy="2228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0820" y="316991"/>
            <a:ext cx="358902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3917" y="478358"/>
            <a:ext cx="28371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Spirit</a:t>
            </a:r>
            <a:r>
              <a:rPr dirty="0" sz="4400" spc="-80"/>
              <a:t> </a:t>
            </a:r>
            <a:r>
              <a:rPr dirty="0" sz="4400"/>
              <a:t>Level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28827" y="1498091"/>
            <a:ext cx="76504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" y="1371600"/>
            <a:ext cx="75438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3772" y="316991"/>
            <a:ext cx="664159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6489" y="478358"/>
            <a:ext cx="58947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U-Fork </a:t>
            </a:r>
            <a:r>
              <a:rPr dirty="0" sz="4400" spc="-20"/>
              <a:t>With </a:t>
            </a:r>
            <a:r>
              <a:rPr dirty="0" sz="4400"/>
              <a:t>Plumb</a:t>
            </a:r>
            <a:r>
              <a:rPr dirty="0" sz="4400" spc="-135"/>
              <a:t> </a:t>
            </a:r>
            <a:r>
              <a:rPr dirty="0" sz="4400"/>
              <a:t>bob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3738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8074659" cy="3538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69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U-fork with </a:t>
            </a:r>
            <a:r>
              <a:rPr dirty="0" sz="3200" spc="-5" b="1">
                <a:latin typeface="Times New Roman"/>
                <a:cs typeface="Times New Roman"/>
              </a:rPr>
              <a:t>plumb bob </a:t>
            </a:r>
            <a:r>
              <a:rPr dirty="0" sz="3200" spc="-10" b="1">
                <a:latin typeface="Times New Roman"/>
                <a:cs typeface="Times New Roman"/>
              </a:rPr>
              <a:t>is </a:t>
            </a:r>
            <a:r>
              <a:rPr dirty="0" sz="3200" b="1">
                <a:latin typeface="Times New Roman"/>
                <a:cs typeface="Times New Roman"/>
              </a:rPr>
              <a:t>used </a:t>
            </a:r>
            <a:r>
              <a:rPr dirty="0" sz="3200" spc="-5" b="1">
                <a:latin typeface="Times New Roman"/>
                <a:cs typeface="Times New Roman"/>
              </a:rPr>
              <a:t>for centering  </a:t>
            </a:r>
            <a:r>
              <a:rPr dirty="0" sz="3200">
                <a:latin typeface="Times New Roman"/>
                <a:cs typeface="Times New Roman"/>
              </a:rPr>
              <a:t>the table over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point or station occupied by  the plane table when the plotted </a:t>
            </a:r>
            <a:r>
              <a:rPr dirty="0" sz="3200" spc="-5">
                <a:latin typeface="Times New Roman"/>
                <a:cs typeface="Times New Roman"/>
              </a:rPr>
              <a:t>position </a:t>
            </a:r>
            <a:r>
              <a:rPr dirty="0" sz="3200" spc="-10">
                <a:latin typeface="Times New Roman"/>
                <a:cs typeface="Times New Roman"/>
              </a:rPr>
              <a:t>of  </a:t>
            </a:r>
            <a:r>
              <a:rPr dirty="0" sz="3200">
                <a:latin typeface="Times New Roman"/>
                <a:cs typeface="Times New Roman"/>
              </a:rPr>
              <a:t>that point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already on the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sheet.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Also,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beginning </a:t>
            </a:r>
            <a:r>
              <a:rPr dirty="0" sz="3200" b="1">
                <a:latin typeface="Times New Roman"/>
                <a:cs typeface="Times New Roman"/>
              </a:rPr>
              <a:t>of </a:t>
            </a:r>
            <a:r>
              <a:rPr dirty="0" sz="3200" spc="-5" b="1">
                <a:latin typeface="Times New Roman"/>
                <a:cs typeface="Times New Roman"/>
              </a:rPr>
              <a:t>the </a:t>
            </a:r>
            <a:r>
              <a:rPr dirty="0" sz="3200" b="1">
                <a:latin typeface="Times New Roman"/>
                <a:cs typeface="Times New Roman"/>
              </a:rPr>
              <a:t>work, </a:t>
            </a:r>
            <a:r>
              <a:rPr dirty="0" sz="3200" spc="-5" b="1">
                <a:latin typeface="Times New Roman"/>
                <a:cs typeface="Times New Roman"/>
              </a:rPr>
              <a:t>it is </a:t>
            </a:r>
            <a:r>
              <a:rPr dirty="0" sz="3200" b="1">
                <a:latin typeface="Times New Roman"/>
                <a:cs typeface="Times New Roman"/>
              </a:rPr>
              <a:t>used  for </a:t>
            </a:r>
            <a:r>
              <a:rPr dirty="0" sz="3200" spc="-5" b="1">
                <a:latin typeface="Times New Roman"/>
                <a:cs typeface="Times New Roman"/>
              </a:rPr>
              <a:t>transferring </a:t>
            </a: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15" b="1">
                <a:latin typeface="Times New Roman"/>
                <a:cs typeface="Times New Roman"/>
              </a:rPr>
              <a:t>ground </a:t>
            </a:r>
            <a:r>
              <a:rPr dirty="0" sz="3200" spc="-10" b="1">
                <a:latin typeface="Times New Roman"/>
                <a:cs typeface="Times New Roman"/>
              </a:rPr>
              <a:t>point </a:t>
            </a:r>
            <a:r>
              <a:rPr dirty="0" sz="3200" b="1">
                <a:latin typeface="Times New Roman"/>
                <a:cs typeface="Times New Roman"/>
              </a:rPr>
              <a:t>on </a:t>
            </a:r>
            <a:r>
              <a:rPr dirty="0" sz="3200" spc="-5" b="1">
                <a:latin typeface="Times New Roman"/>
                <a:cs typeface="Times New Roman"/>
              </a:rPr>
              <a:t>the  </a:t>
            </a:r>
            <a:r>
              <a:rPr dirty="0" sz="3200" b="1">
                <a:latin typeface="Times New Roman"/>
                <a:cs typeface="Times New Roman"/>
              </a:rPr>
              <a:t>sheet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3291" y="316991"/>
            <a:ext cx="670407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6008" y="478358"/>
            <a:ext cx="59563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U-Fork </a:t>
            </a:r>
            <a:r>
              <a:rPr dirty="0" sz="4400" spc="-20"/>
              <a:t>With </a:t>
            </a:r>
            <a:r>
              <a:rPr dirty="0" sz="4400"/>
              <a:t>Plumb</a:t>
            </a:r>
            <a:r>
              <a:rPr dirty="0" sz="4400" spc="-155"/>
              <a:t> </a:t>
            </a:r>
            <a:r>
              <a:rPr dirty="0" sz="4400" spc="5"/>
              <a:t>Bob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024628" y="1269491"/>
            <a:ext cx="3611879" cy="2642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57800" y="1143000"/>
            <a:ext cx="3505200" cy="2535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115" y="1726692"/>
            <a:ext cx="4660392" cy="4678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9618" y="1600200"/>
            <a:ext cx="4553331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4628" y="4012690"/>
            <a:ext cx="3611879" cy="2773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57800" y="3886200"/>
            <a:ext cx="3505200" cy="266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85188" y="316991"/>
            <a:ext cx="531876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7904" y="478358"/>
            <a:ext cx="45700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/>
              <a:t>Water </a:t>
            </a:r>
            <a:r>
              <a:rPr dirty="0" sz="4400" spc="-15"/>
              <a:t>Proof</a:t>
            </a:r>
            <a:r>
              <a:rPr dirty="0" sz="4400" spc="-150"/>
              <a:t> </a:t>
            </a:r>
            <a:r>
              <a:rPr dirty="0" sz="4400"/>
              <a:t>Cover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1202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807212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062355" algn="l"/>
                <a:tab pos="2719705" algn="l"/>
                <a:tab pos="3199765" algn="l"/>
                <a:tab pos="4156710" algn="l"/>
                <a:tab pos="4681220" algn="l"/>
                <a:tab pos="6021070" algn="l"/>
                <a:tab pos="6726555" algn="l"/>
              </a:tabLst>
            </a:pP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umbrella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us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protect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draw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ng  </a:t>
            </a:r>
            <a:r>
              <a:rPr dirty="0" sz="3200">
                <a:latin typeface="Times New Roman"/>
                <a:cs typeface="Times New Roman"/>
              </a:rPr>
              <a:t>paper from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rain.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5028" y="2869692"/>
            <a:ext cx="4059935" cy="3611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48200" y="2743200"/>
            <a:ext cx="3952875" cy="350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2772" y="3317747"/>
            <a:ext cx="3078479" cy="269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6800" y="3200400"/>
            <a:ext cx="2971800" cy="2590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33244" y="316991"/>
            <a:ext cx="442417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6342" y="478358"/>
            <a:ext cx="36747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Drawing</a:t>
            </a:r>
            <a:r>
              <a:rPr dirty="0" sz="4400" spc="-85"/>
              <a:t> </a:t>
            </a:r>
            <a:r>
              <a:rPr dirty="0" sz="4400"/>
              <a:t>Paper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459724" cy="1202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780859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Drawing paper is used for plotting the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ground  details.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4628" y="2412492"/>
            <a:ext cx="3154679" cy="422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7800" y="2286000"/>
            <a:ext cx="3048000" cy="411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40790" marR="5080" indent="-1224280">
              <a:lnSpc>
                <a:spcPct val="100000"/>
              </a:lnSpc>
              <a:spcBef>
                <a:spcPts val="95"/>
              </a:spcBef>
            </a:pPr>
            <a:r>
              <a:rPr dirty="0"/>
              <a:t>Advantages </a:t>
            </a:r>
            <a:r>
              <a:rPr dirty="0" spc="-5"/>
              <a:t>and </a:t>
            </a:r>
            <a:r>
              <a:rPr dirty="0"/>
              <a:t>Disadvantages</a:t>
            </a:r>
            <a:r>
              <a:rPr dirty="0" spc="-35"/>
              <a:t> </a:t>
            </a:r>
            <a:r>
              <a:rPr dirty="0" spc="-5"/>
              <a:t>of  Plane </a:t>
            </a:r>
            <a:r>
              <a:rPr dirty="0" spc="-80"/>
              <a:t>Table</a:t>
            </a:r>
            <a:r>
              <a:rPr dirty="0" spc="-90"/>
              <a:t> </a:t>
            </a:r>
            <a:r>
              <a:rPr dirty="0" spc="-5"/>
              <a:t>Surveying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027" y="1499616"/>
            <a:ext cx="8639556" cy="491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8074025" cy="373252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200" b="1">
                <a:latin typeface="Times New Roman"/>
                <a:cs typeface="Times New Roman"/>
              </a:rPr>
              <a:t>Advantages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b="1">
                <a:latin typeface="Times New Roman"/>
                <a:cs typeface="Times New Roman"/>
              </a:rPr>
              <a:t>plan </a:t>
            </a:r>
            <a:r>
              <a:rPr dirty="0" sz="3200" spc="-5" b="1">
                <a:latin typeface="Times New Roman"/>
                <a:cs typeface="Times New Roman"/>
              </a:rPr>
              <a:t>is </a:t>
            </a:r>
            <a:r>
              <a:rPr dirty="0" sz="3200" b="1">
                <a:latin typeface="Times New Roman"/>
                <a:cs typeface="Times New Roman"/>
              </a:rPr>
              <a:t>drawn </a:t>
            </a:r>
            <a:r>
              <a:rPr dirty="0" sz="3200" spc="-5" b="1">
                <a:latin typeface="Times New Roman"/>
                <a:cs typeface="Times New Roman"/>
              </a:rPr>
              <a:t>by the </a:t>
            </a:r>
            <a:r>
              <a:rPr dirty="0" sz="3200" b="1">
                <a:latin typeface="Times New Roman"/>
                <a:cs typeface="Times New Roman"/>
              </a:rPr>
              <a:t>surveyor </a:t>
            </a:r>
            <a:r>
              <a:rPr dirty="0" sz="3200" spc="-5" b="1">
                <a:latin typeface="Times New Roman"/>
                <a:cs typeface="Times New Roman"/>
              </a:rPr>
              <a:t>himself  </a:t>
            </a:r>
            <a:r>
              <a:rPr dirty="0" sz="3200">
                <a:latin typeface="Times New Roman"/>
                <a:cs typeface="Times New Roman"/>
              </a:rPr>
              <a:t>while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area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be surveyed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before his  eyes. </a:t>
            </a:r>
            <a:r>
              <a:rPr dirty="0" sz="3200" spc="-15" b="1">
                <a:latin typeface="Times New Roman"/>
                <a:cs typeface="Times New Roman"/>
              </a:rPr>
              <a:t>Therefore, </a:t>
            </a:r>
            <a:r>
              <a:rPr dirty="0" sz="3200" spc="-10" b="1">
                <a:latin typeface="Times New Roman"/>
                <a:cs typeface="Times New Roman"/>
              </a:rPr>
              <a:t>there </a:t>
            </a:r>
            <a:r>
              <a:rPr dirty="0" sz="3200" spc="-5" b="1">
                <a:latin typeface="Times New Roman"/>
                <a:cs typeface="Times New Roman"/>
              </a:rPr>
              <a:t>is </a:t>
            </a:r>
            <a:r>
              <a:rPr dirty="0" sz="3200" spc="-10" b="1">
                <a:latin typeface="Times New Roman"/>
                <a:cs typeface="Times New Roman"/>
              </a:rPr>
              <a:t>no </a:t>
            </a:r>
            <a:r>
              <a:rPr dirty="0" sz="3200" spc="-5" b="1">
                <a:latin typeface="Times New Roman"/>
                <a:cs typeface="Times New Roman"/>
              </a:rPr>
              <a:t>possibility </a:t>
            </a:r>
            <a:r>
              <a:rPr dirty="0" sz="3200" spc="5" b="1">
                <a:latin typeface="Times New Roman"/>
                <a:cs typeface="Times New Roman"/>
              </a:rPr>
              <a:t>of  </a:t>
            </a:r>
            <a:r>
              <a:rPr dirty="0" sz="3200" b="1">
                <a:latin typeface="Times New Roman"/>
                <a:cs typeface="Times New Roman"/>
              </a:rPr>
              <a:t>omitting the necessary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measurements</a:t>
            </a:r>
            <a:r>
              <a:rPr dirty="0" sz="3200" spc="-5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b="1">
                <a:latin typeface="Times New Roman"/>
                <a:cs typeface="Times New Roman"/>
              </a:rPr>
              <a:t>surveyor Can </a:t>
            </a:r>
            <a:r>
              <a:rPr dirty="0" sz="3200" spc="-15" b="1">
                <a:latin typeface="Times New Roman"/>
                <a:cs typeface="Times New Roman"/>
              </a:rPr>
              <a:t>compare </a:t>
            </a: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plotted</a:t>
            </a:r>
            <a:r>
              <a:rPr dirty="0" sz="3200" spc="26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work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with the actual features of the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1240790" marR="5080" indent="-1224280">
              <a:lnSpc>
                <a:spcPts val="4700"/>
              </a:lnSpc>
              <a:spcBef>
                <a:spcPts val="335"/>
              </a:spcBef>
            </a:pPr>
            <a:r>
              <a:rPr dirty="0"/>
              <a:t>Advantages </a:t>
            </a:r>
            <a:r>
              <a:rPr dirty="0" spc="-5"/>
              <a:t>and </a:t>
            </a:r>
            <a:r>
              <a:rPr dirty="0"/>
              <a:t>Disadvantages</a:t>
            </a:r>
            <a:r>
              <a:rPr dirty="0" spc="-35"/>
              <a:t> </a:t>
            </a:r>
            <a:r>
              <a:rPr dirty="0" spc="-5"/>
              <a:t>of  Plane </a:t>
            </a:r>
            <a:r>
              <a:rPr dirty="0" spc="-80"/>
              <a:t>Table</a:t>
            </a:r>
            <a:r>
              <a:rPr dirty="0" spc="-90"/>
              <a:t> </a:t>
            </a:r>
            <a:r>
              <a:rPr dirty="0" spc="-5"/>
              <a:t>Surveying</a:t>
            </a:r>
          </a:p>
        </p:txBody>
      </p:sp>
      <p:sp>
        <p:nvSpPr>
          <p:cNvPr id="5" name="object 5"/>
          <p:cNvSpPr/>
          <p:nvPr/>
        </p:nvSpPr>
        <p:spPr>
          <a:xfrm>
            <a:off x="1452372" y="2022348"/>
            <a:ext cx="6050280" cy="429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76400" y="1905000"/>
            <a:ext cx="5943600" cy="419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16935" y="362711"/>
            <a:ext cx="3256788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9553" y="511886"/>
            <a:ext cx="2566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Advant</a:t>
            </a:r>
            <a:r>
              <a:rPr dirty="0" spc="10"/>
              <a:t>a</a:t>
            </a:r>
            <a:r>
              <a:rPr dirty="0" spc="-5"/>
              <a:t>ges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90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56942"/>
            <a:ext cx="8592312" cy="5401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4038"/>
            <a:ext cx="8073390" cy="455295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355600" marR="762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 b="1">
                <a:latin typeface="Times New Roman"/>
                <a:cs typeface="Times New Roman"/>
              </a:rPr>
              <a:t>simple and </a:t>
            </a:r>
            <a:r>
              <a:rPr dirty="0" sz="3000" b="1">
                <a:latin typeface="Times New Roman"/>
                <a:cs typeface="Times New Roman"/>
              </a:rPr>
              <a:t>cheaper </a:t>
            </a:r>
            <a:r>
              <a:rPr dirty="0" sz="3000" spc="-5" b="1">
                <a:latin typeface="Times New Roman"/>
                <a:cs typeface="Times New Roman"/>
              </a:rPr>
              <a:t>than the </a:t>
            </a:r>
            <a:r>
              <a:rPr dirty="0" sz="3000" b="1">
                <a:latin typeface="Times New Roman"/>
                <a:cs typeface="Times New Roman"/>
              </a:rPr>
              <a:t>theodolite  </a:t>
            </a:r>
            <a:r>
              <a:rPr dirty="0" sz="3000" spc="-25" b="1">
                <a:latin typeface="Times New Roman"/>
                <a:cs typeface="Times New Roman"/>
              </a:rPr>
              <a:t>survey.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most </a:t>
            </a:r>
            <a:r>
              <a:rPr dirty="0" sz="3000" spc="-5" b="1">
                <a:latin typeface="Times New Roman"/>
                <a:cs typeface="Times New Roman"/>
              </a:rPr>
              <a:t>suitable for small scale</a:t>
            </a:r>
            <a:r>
              <a:rPr dirty="0" sz="3000" spc="30" b="1">
                <a:latin typeface="Times New Roman"/>
                <a:cs typeface="Times New Roman"/>
              </a:rPr>
              <a:t> </a:t>
            </a:r>
            <a:r>
              <a:rPr dirty="0" sz="3000" spc="-5" b="1">
                <a:latin typeface="Times New Roman"/>
                <a:cs typeface="Times New Roman"/>
              </a:rPr>
              <a:t>maps.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No </a:t>
            </a:r>
            <a:r>
              <a:rPr dirty="0" sz="3000" spc="-15" b="1">
                <a:latin typeface="Times New Roman"/>
                <a:cs typeface="Times New Roman"/>
              </a:rPr>
              <a:t>great </a:t>
            </a:r>
            <a:r>
              <a:rPr dirty="0" sz="3000" spc="-5" b="1">
                <a:latin typeface="Times New Roman"/>
                <a:cs typeface="Times New Roman"/>
              </a:rPr>
              <a:t>skill </a:t>
            </a:r>
            <a:r>
              <a:rPr dirty="0" sz="3000" spc="-10" b="1">
                <a:latin typeface="Times New Roman"/>
                <a:cs typeface="Times New Roman"/>
              </a:rPr>
              <a:t>is </a:t>
            </a:r>
            <a:r>
              <a:rPr dirty="0" sz="3000" spc="-15" b="1">
                <a:latin typeface="Times New Roman"/>
                <a:cs typeface="Times New Roman"/>
              </a:rPr>
              <a:t>required </a:t>
            </a:r>
            <a:r>
              <a:rPr dirty="0" sz="3000" spc="-5">
                <a:latin typeface="Times New Roman"/>
                <a:cs typeface="Times New Roman"/>
              </a:rPr>
              <a:t>to </a:t>
            </a:r>
            <a:r>
              <a:rPr dirty="0" sz="3000">
                <a:latin typeface="Times New Roman"/>
                <a:cs typeface="Times New Roman"/>
              </a:rPr>
              <a:t>produce a  satisfactory map and work may be </a:t>
            </a:r>
            <a:r>
              <a:rPr dirty="0" sz="3000" spc="-5">
                <a:latin typeface="Times New Roman"/>
                <a:cs typeface="Times New Roman"/>
              </a:rPr>
              <a:t>entrusted </a:t>
            </a:r>
            <a:r>
              <a:rPr dirty="0" sz="3000">
                <a:latin typeface="Times New Roman"/>
                <a:cs typeface="Times New Roman"/>
              </a:rPr>
              <a:t>to a  </a:t>
            </a:r>
            <a:r>
              <a:rPr dirty="0" sz="3000" spc="-5">
                <a:latin typeface="Times New Roman"/>
                <a:cs typeface="Times New Roman"/>
              </a:rPr>
              <a:t>subordinate.</a:t>
            </a:r>
            <a:endParaRPr sz="3000">
              <a:latin typeface="Times New Roman"/>
              <a:cs typeface="Times New Roman"/>
            </a:endParaRPr>
          </a:p>
          <a:p>
            <a:pPr algn="just" marL="355600" marR="762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 b="1">
                <a:latin typeface="Times New Roman"/>
                <a:cs typeface="Times New Roman"/>
              </a:rPr>
              <a:t>useful </a:t>
            </a:r>
            <a:r>
              <a:rPr dirty="0" sz="3000" spc="-10" b="1">
                <a:latin typeface="Times New Roman"/>
                <a:cs typeface="Times New Roman"/>
              </a:rPr>
              <a:t>in </a:t>
            </a:r>
            <a:r>
              <a:rPr dirty="0" sz="3000" spc="-5" b="1">
                <a:latin typeface="Times New Roman"/>
                <a:cs typeface="Times New Roman"/>
              </a:rPr>
              <a:t>magnetic </a:t>
            </a:r>
            <a:r>
              <a:rPr dirty="0" sz="3000" spc="-15" b="1">
                <a:latin typeface="Times New Roman"/>
                <a:cs typeface="Times New Roman"/>
              </a:rPr>
              <a:t>areas </a:t>
            </a:r>
            <a:r>
              <a:rPr dirty="0" sz="3000" spc="-5">
                <a:latin typeface="Times New Roman"/>
                <a:cs typeface="Times New Roman"/>
              </a:rPr>
              <a:t>where </a:t>
            </a:r>
            <a:r>
              <a:rPr dirty="0" sz="3000">
                <a:latin typeface="Times New Roman"/>
                <a:cs typeface="Times New Roman"/>
              </a:rPr>
              <a:t>compass  may not be</a:t>
            </a:r>
            <a:r>
              <a:rPr dirty="0" sz="3000" spc="-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used.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b="1">
                <a:latin typeface="Times New Roman"/>
                <a:cs typeface="Times New Roman"/>
              </a:rPr>
              <a:t>mistakes </a:t>
            </a:r>
            <a:r>
              <a:rPr dirty="0" sz="3000" spc="-5" b="1">
                <a:latin typeface="Times New Roman"/>
                <a:cs typeface="Times New Roman"/>
              </a:rPr>
              <a:t>in </a:t>
            </a:r>
            <a:r>
              <a:rPr dirty="0" sz="3000" b="1">
                <a:latin typeface="Times New Roman"/>
                <a:cs typeface="Times New Roman"/>
              </a:rPr>
              <a:t>writing </a:t>
            </a:r>
            <a:r>
              <a:rPr dirty="0" sz="3000" spc="-5" b="1">
                <a:latin typeface="Times New Roman"/>
                <a:cs typeface="Times New Roman"/>
              </a:rPr>
              <a:t>field books </a:t>
            </a:r>
            <a:r>
              <a:rPr dirty="0" sz="3000" spc="-25" b="1">
                <a:latin typeface="Times New Roman"/>
                <a:cs typeface="Times New Roman"/>
              </a:rPr>
              <a:t>are  </a:t>
            </a:r>
            <a:r>
              <a:rPr dirty="0" sz="3000" spc="-5" b="1">
                <a:latin typeface="Times New Roman"/>
                <a:cs typeface="Times New Roman"/>
              </a:rPr>
              <a:t>eliminated.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40790" marR="5080" indent="-1224280">
              <a:lnSpc>
                <a:spcPct val="100000"/>
              </a:lnSpc>
              <a:spcBef>
                <a:spcPts val="95"/>
              </a:spcBef>
            </a:pPr>
            <a:r>
              <a:rPr dirty="0"/>
              <a:t>Advantages </a:t>
            </a:r>
            <a:r>
              <a:rPr dirty="0" spc="-5"/>
              <a:t>and </a:t>
            </a:r>
            <a:r>
              <a:rPr dirty="0"/>
              <a:t>Disadvantages</a:t>
            </a:r>
            <a:r>
              <a:rPr dirty="0" spc="-35"/>
              <a:t> </a:t>
            </a:r>
            <a:r>
              <a:rPr dirty="0" spc="-5"/>
              <a:t>of  Plane </a:t>
            </a:r>
            <a:r>
              <a:rPr dirty="0" spc="-80"/>
              <a:t>Table</a:t>
            </a:r>
            <a:r>
              <a:rPr dirty="0" spc="-90"/>
              <a:t> </a:t>
            </a:r>
            <a:r>
              <a:rPr dirty="0" spc="-5"/>
              <a:t>Surveying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027" y="1499616"/>
            <a:ext cx="8639556" cy="4616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8073390" cy="451358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200" b="1">
                <a:latin typeface="Times New Roman"/>
                <a:cs typeface="Times New Roman"/>
              </a:rPr>
              <a:t>Disadvantages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(Limitations)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 b="1">
                <a:latin typeface="Times New Roman"/>
                <a:cs typeface="Times New Roman"/>
              </a:rPr>
              <a:t>not intended for very accurate</a:t>
            </a:r>
            <a:r>
              <a:rPr dirty="0" sz="3200" spc="-17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work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 spc="5">
                <a:latin typeface="Times New Roman"/>
                <a:cs typeface="Times New Roman"/>
              </a:rPr>
              <a:t>not </a:t>
            </a:r>
            <a:r>
              <a:rPr dirty="0" sz="3200" b="1">
                <a:latin typeface="Times New Roman"/>
                <a:cs typeface="Times New Roman"/>
              </a:rPr>
              <a:t>suitable </a:t>
            </a:r>
            <a:r>
              <a:rPr dirty="0" sz="3200" spc="-5" b="1">
                <a:latin typeface="Times New Roman"/>
                <a:cs typeface="Times New Roman"/>
              </a:rPr>
              <a:t>in</a:t>
            </a:r>
            <a:r>
              <a:rPr dirty="0" sz="3200" spc="-7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monsoon.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essentially a </a:t>
            </a:r>
            <a:r>
              <a:rPr dirty="0" sz="3200" spc="-10" b="1">
                <a:latin typeface="Times New Roman"/>
                <a:cs typeface="Times New Roman"/>
              </a:rPr>
              <a:t>tropical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instrument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361440" algn="l"/>
                <a:tab pos="2001520" algn="l"/>
                <a:tab pos="4011929" algn="l"/>
                <a:tab pos="4584700" algn="l"/>
                <a:tab pos="5182870" algn="l"/>
                <a:tab pos="7720330" algn="l"/>
              </a:tabLst>
            </a:pPr>
            <a:r>
              <a:rPr dirty="0" sz="3200">
                <a:latin typeface="Times New Roman"/>
                <a:cs typeface="Times New Roman"/>
              </a:rPr>
              <a:t>Due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av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ness,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t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spc="-5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s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inco</a:t>
            </a:r>
            <a:r>
              <a:rPr dirty="0" sz="3200" spc="-15" b="1">
                <a:latin typeface="Times New Roman"/>
                <a:cs typeface="Times New Roman"/>
              </a:rPr>
              <a:t>n</a:t>
            </a:r>
            <a:r>
              <a:rPr dirty="0" sz="3200" b="1">
                <a:latin typeface="Times New Roman"/>
                <a:cs typeface="Times New Roman"/>
              </a:rPr>
              <a:t>v</a:t>
            </a:r>
            <a:r>
              <a:rPr dirty="0" sz="3200" spc="5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nie</a:t>
            </a:r>
            <a:r>
              <a:rPr dirty="0" sz="3200" spc="-20" b="1">
                <a:latin typeface="Times New Roman"/>
                <a:cs typeface="Times New Roman"/>
              </a:rPr>
              <a:t>n</a:t>
            </a:r>
            <a:r>
              <a:rPr dirty="0" sz="3200" b="1">
                <a:latin typeface="Times New Roman"/>
                <a:cs typeface="Times New Roman"/>
              </a:rPr>
              <a:t>t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to  </a:t>
            </a:r>
            <a:r>
              <a:rPr dirty="0" sz="3200" b="1">
                <a:latin typeface="Times New Roman"/>
                <a:cs typeface="Times New Roman"/>
              </a:rPr>
              <a:t>transport.</a:t>
            </a:r>
            <a:endParaRPr sz="32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Since </a:t>
            </a:r>
            <a:r>
              <a:rPr dirty="0" sz="3200" spc="-5">
                <a:latin typeface="Times New Roman"/>
                <a:cs typeface="Times New Roman"/>
              </a:rPr>
              <a:t>there </a:t>
            </a:r>
            <a:r>
              <a:rPr dirty="0" sz="3200" spc="-20" b="1">
                <a:latin typeface="Times New Roman"/>
                <a:cs typeface="Times New Roman"/>
              </a:rPr>
              <a:t>are </a:t>
            </a:r>
            <a:r>
              <a:rPr dirty="0" sz="3200" b="1">
                <a:latin typeface="Times New Roman"/>
                <a:cs typeface="Times New Roman"/>
              </a:rPr>
              <a:t>so </a:t>
            </a:r>
            <a:r>
              <a:rPr dirty="0" sz="3200" spc="-5" b="1">
                <a:latin typeface="Times New Roman"/>
                <a:cs typeface="Times New Roman"/>
              </a:rPr>
              <a:t>many </a:t>
            </a:r>
            <a:r>
              <a:rPr dirty="0" sz="3200" b="1">
                <a:latin typeface="Times New Roman"/>
                <a:cs typeface="Times New Roman"/>
              </a:rPr>
              <a:t>accessories, </a:t>
            </a:r>
            <a:r>
              <a:rPr dirty="0" sz="3200" spc="-10" b="1">
                <a:latin typeface="Times New Roman"/>
                <a:cs typeface="Times New Roman"/>
              </a:rPr>
              <a:t>there </a:t>
            </a:r>
            <a:r>
              <a:rPr dirty="0" sz="3200" spc="-15" b="1">
                <a:latin typeface="Times New Roman"/>
                <a:cs typeface="Times New Roman"/>
              </a:rPr>
              <a:t>is </a:t>
            </a:r>
            <a:r>
              <a:rPr dirty="0" sz="3200" spc="7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likelihood of them being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lost.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4375" y="316991"/>
            <a:ext cx="6121908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7092" y="478358"/>
            <a:ext cx="53733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Plane </a:t>
            </a:r>
            <a:r>
              <a:rPr dirty="0" sz="4400" spc="-80"/>
              <a:t>Table</a:t>
            </a:r>
            <a:r>
              <a:rPr dirty="0" sz="4400" spc="-145"/>
              <a:t> </a:t>
            </a:r>
            <a:r>
              <a:rPr dirty="0" sz="4400"/>
              <a:t>Surveying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502663"/>
            <a:ext cx="8592312" cy="4521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8"/>
            <a:ext cx="8072755" cy="432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b="1">
                <a:latin typeface="Times New Roman"/>
                <a:cs typeface="Times New Roman"/>
              </a:rPr>
              <a:t>Plane </a:t>
            </a:r>
            <a:r>
              <a:rPr dirty="0" sz="3000" spc="-55" b="1">
                <a:latin typeface="Times New Roman"/>
                <a:cs typeface="Times New Roman"/>
              </a:rPr>
              <a:t>Table </a:t>
            </a:r>
            <a:r>
              <a:rPr dirty="0" sz="3000" spc="-5" b="1">
                <a:latin typeface="Times New Roman"/>
                <a:cs typeface="Times New Roman"/>
              </a:rPr>
              <a:t>Surveying </a:t>
            </a:r>
            <a:r>
              <a:rPr dirty="0" sz="3000" spc="-10" b="1">
                <a:latin typeface="Times New Roman"/>
                <a:cs typeface="Times New Roman"/>
              </a:rPr>
              <a:t>is </a:t>
            </a:r>
            <a:r>
              <a:rPr dirty="0" sz="3000" b="1">
                <a:latin typeface="Times New Roman"/>
                <a:cs typeface="Times New Roman"/>
              </a:rPr>
              <a:t>a graphical method of  survey </a:t>
            </a:r>
            <a:r>
              <a:rPr dirty="0" sz="3000" spc="-5">
                <a:latin typeface="Times New Roman"/>
                <a:cs typeface="Times New Roman"/>
              </a:rPr>
              <a:t>in </a:t>
            </a:r>
            <a:r>
              <a:rPr dirty="0" sz="3000">
                <a:latin typeface="Times New Roman"/>
                <a:cs typeface="Times New Roman"/>
              </a:rPr>
              <a:t>which the </a:t>
            </a:r>
            <a:r>
              <a:rPr dirty="0" sz="3000" spc="-5">
                <a:latin typeface="Times New Roman"/>
                <a:cs typeface="Times New Roman"/>
              </a:rPr>
              <a:t>field observations </a:t>
            </a:r>
            <a:r>
              <a:rPr dirty="0" sz="3000">
                <a:latin typeface="Times New Roman"/>
                <a:cs typeface="Times New Roman"/>
              </a:rPr>
              <a:t>and  </a:t>
            </a:r>
            <a:r>
              <a:rPr dirty="0" sz="3000" spc="-5">
                <a:latin typeface="Times New Roman"/>
                <a:cs typeface="Times New Roman"/>
              </a:rPr>
              <a:t>plotting </a:t>
            </a:r>
            <a:r>
              <a:rPr dirty="0" sz="3000">
                <a:latin typeface="Times New Roman"/>
                <a:cs typeface="Times New Roman"/>
              </a:rPr>
              <a:t>are done</a:t>
            </a:r>
            <a:r>
              <a:rPr dirty="0" sz="3000" spc="30">
                <a:latin typeface="Times New Roman"/>
                <a:cs typeface="Times New Roman"/>
              </a:rPr>
              <a:t> </a:t>
            </a:r>
            <a:r>
              <a:rPr dirty="0" sz="3000" spc="-15">
                <a:latin typeface="Times New Roman"/>
                <a:cs typeface="Times New Roman"/>
              </a:rPr>
              <a:t>simultaneously.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 b="1">
                <a:latin typeface="Times New Roman"/>
                <a:cs typeface="Times New Roman"/>
              </a:rPr>
              <a:t>simple and </a:t>
            </a:r>
            <a:r>
              <a:rPr dirty="0" sz="3000" b="1">
                <a:latin typeface="Times New Roman"/>
                <a:cs typeface="Times New Roman"/>
              </a:rPr>
              <a:t>cheaper </a:t>
            </a:r>
            <a:r>
              <a:rPr dirty="0" sz="3000" spc="-5" b="1">
                <a:latin typeface="Times New Roman"/>
                <a:cs typeface="Times New Roman"/>
              </a:rPr>
              <a:t>than theodolite </a:t>
            </a:r>
            <a:r>
              <a:rPr dirty="0" sz="3000" b="1">
                <a:latin typeface="Times New Roman"/>
                <a:cs typeface="Times New Roman"/>
              </a:rPr>
              <a:t>survey</a:t>
            </a:r>
            <a:r>
              <a:rPr dirty="0" sz="3000">
                <a:latin typeface="Times New Roman"/>
                <a:cs typeface="Times New Roman"/>
              </a:rPr>
              <a:t>.  </a:t>
            </a:r>
            <a:r>
              <a:rPr dirty="0" sz="3000" spc="-5">
                <a:latin typeface="Times New Roman"/>
                <a:cs typeface="Times New Roman"/>
              </a:rPr>
              <a:t>It is most suitable </a:t>
            </a:r>
            <a:r>
              <a:rPr dirty="0" sz="3000">
                <a:latin typeface="Times New Roman"/>
                <a:cs typeface="Times New Roman"/>
              </a:rPr>
              <a:t>for </a:t>
            </a:r>
            <a:r>
              <a:rPr dirty="0" sz="3000" spc="-5">
                <a:latin typeface="Times New Roman"/>
                <a:cs typeface="Times New Roman"/>
              </a:rPr>
              <a:t>small scale</a:t>
            </a:r>
            <a:r>
              <a:rPr dirty="0" sz="3000" spc="9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maps.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plan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drawn by the surveyor in the field,  while the area </a:t>
            </a:r>
            <a:r>
              <a:rPr dirty="0" sz="3000" spc="-5">
                <a:latin typeface="Times New Roman"/>
                <a:cs typeface="Times New Roman"/>
              </a:rPr>
              <a:t>to </a:t>
            </a:r>
            <a:r>
              <a:rPr dirty="0" sz="3000" spc="5">
                <a:latin typeface="Times New Roman"/>
                <a:cs typeface="Times New Roman"/>
              </a:rPr>
              <a:t>be </a:t>
            </a:r>
            <a:r>
              <a:rPr dirty="0" sz="3000">
                <a:latin typeface="Times New Roman"/>
                <a:cs typeface="Times New Roman"/>
              </a:rPr>
              <a:t>surveyed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before </a:t>
            </a:r>
            <a:r>
              <a:rPr dirty="0" sz="3000" spc="-5">
                <a:latin typeface="Times New Roman"/>
                <a:cs typeface="Times New Roman"/>
              </a:rPr>
              <a:t>his </a:t>
            </a:r>
            <a:r>
              <a:rPr dirty="0" sz="3000">
                <a:latin typeface="Times New Roman"/>
                <a:cs typeface="Times New Roman"/>
              </a:rPr>
              <a:t>eyes.  Therefore, </a:t>
            </a:r>
            <a:r>
              <a:rPr dirty="0" sz="3000" spc="-5">
                <a:latin typeface="Times New Roman"/>
                <a:cs typeface="Times New Roman"/>
              </a:rPr>
              <a:t>there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no </a:t>
            </a:r>
            <a:r>
              <a:rPr dirty="0" sz="3000" spc="-5">
                <a:latin typeface="Times New Roman"/>
                <a:cs typeface="Times New Roman"/>
              </a:rPr>
              <a:t>possibility </a:t>
            </a:r>
            <a:r>
              <a:rPr dirty="0" sz="3000">
                <a:latin typeface="Times New Roman"/>
                <a:cs typeface="Times New Roman"/>
              </a:rPr>
              <a:t>of omitting the  necessary</a:t>
            </a:r>
            <a:r>
              <a:rPr dirty="0" sz="3000" spc="-5">
                <a:latin typeface="Times New Roman"/>
                <a:cs typeface="Times New Roman"/>
              </a:rPr>
              <a:t> measurements.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1240790" marR="5080" indent="-1224280">
              <a:lnSpc>
                <a:spcPts val="4700"/>
              </a:lnSpc>
              <a:spcBef>
                <a:spcPts val="335"/>
              </a:spcBef>
            </a:pPr>
            <a:r>
              <a:rPr dirty="0"/>
              <a:t>Advantages </a:t>
            </a:r>
            <a:r>
              <a:rPr dirty="0" spc="-5"/>
              <a:t>and </a:t>
            </a:r>
            <a:r>
              <a:rPr dirty="0"/>
              <a:t>Disadvantages</a:t>
            </a:r>
            <a:r>
              <a:rPr dirty="0" spc="-35"/>
              <a:t> </a:t>
            </a:r>
            <a:r>
              <a:rPr dirty="0" spc="-5"/>
              <a:t>of  Plane </a:t>
            </a:r>
            <a:r>
              <a:rPr dirty="0" spc="-80"/>
              <a:t>Table</a:t>
            </a:r>
            <a:r>
              <a:rPr dirty="0" spc="-90"/>
              <a:t> </a:t>
            </a:r>
            <a:r>
              <a:rPr dirty="0" spc="-5"/>
              <a:t>Surveying</a:t>
            </a:r>
          </a:p>
        </p:txBody>
      </p:sp>
      <p:sp>
        <p:nvSpPr>
          <p:cNvPr id="5" name="object 5"/>
          <p:cNvSpPr/>
          <p:nvPr/>
        </p:nvSpPr>
        <p:spPr>
          <a:xfrm>
            <a:off x="614172" y="1763267"/>
            <a:ext cx="7345680" cy="4861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646173"/>
            <a:ext cx="7239000" cy="4754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040" y="316991"/>
            <a:ext cx="844905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2782" y="478358"/>
            <a:ext cx="7704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Principle </a:t>
            </a:r>
            <a:r>
              <a:rPr dirty="0" sz="4400" spc="-10"/>
              <a:t>Of </a:t>
            </a:r>
            <a:r>
              <a:rPr dirty="0" sz="4400"/>
              <a:t>Plane </a:t>
            </a:r>
            <a:r>
              <a:rPr dirty="0" sz="4400" spc="-80"/>
              <a:t>Table</a:t>
            </a:r>
            <a:r>
              <a:rPr dirty="0" sz="4400" spc="-100"/>
              <a:t> </a:t>
            </a:r>
            <a:r>
              <a:rPr dirty="0" sz="4400"/>
              <a:t>Survey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50847"/>
            <a:ext cx="8622792" cy="4421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0989"/>
            <a:ext cx="8074659" cy="422148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just" marL="355600" marR="889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principle of </a:t>
            </a:r>
            <a:r>
              <a:rPr dirty="0" sz="3200" b="1">
                <a:latin typeface="Times New Roman"/>
                <a:cs typeface="Times New Roman"/>
              </a:rPr>
              <a:t>plane </a:t>
            </a:r>
            <a:r>
              <a:rPr dirty="0" sz="3200" spc="-5" b="1">
                <a:latin typeface="Times New Roman"/>
                <a:cs typeface="Times New Roman"/>
              </a:rPr>
              <a:t>tabling is parallelism  </a:t>
            </a:r>
            <a:r>
              <a:rPr dirty="0" sz="3200" b="1">
                <a:latin typeface="Times New Roman"/>
                <a:cs typeface="Times New Roman"/>
              </a:rPr>
              <a:t>means,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Principle: </a:t>
            </a:r>
            <a:r>
              <a:rPr dirty="0" sz="3200">
                <a:latin typeface="Times New Roman"/>
                <a:cs typeface="Times New Roman"/>
              </a:rPr>
              <a:t>“</a:t>
            </a:r>
            <a:r>
              <a:rPr dirty="0" sz="3200" b="1">
                <a:latin typeface="Times New Roman"/>
                <a:cs typeface="Times New Roman"/>
              </a:rPr>
              <a:t>All </a:t>
            </a:r>
            <a:r>
              <a:rPr dirty="0" sz="3200" spc="-1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rays drawn </a:t>
            </a:r>
            <a:r>
              <a:rPr dirty="0" sz="3200" spc="-10" b="1">
                <a:latin typeface="Times New Roman"/>
                <a:cs typeface="Times New Roman"/>
              </a:rPr>
              <a:t>through  </a:t>
            </a:r>
            <a:r>
              <a:rPr dirty="0" sz="3200" b="1">
                <a:latin typeface="Times New Roman"/>
                <a:cs typeface="Times New Roman"/>
              </a:rPr>
              <a:t>various </a:t>
            </a:r>
            <a:r>
              <a:rPr dirty="0" sz="3200" spc="-5" b="1">
                <a:latin typeface="Times New Roman"/>
                <a:cs typeface="Times New Roman"/>
              </a:rPr>
              <a:t>details </a:t>
            </a:r>
            <a:r>
              <a:rPr dirty="0" sz="3200" b="1">
                <a:latin typeface="Times New Roman"/>
                <a:cs typeface="Times New Roman"/>
              </a:rPr>
              <a:t>should pass </a:t>
            </a:r>
            <a:r>
              <a:rPr dirty="0" sz="3200" spc="-15" b="1">
                <a:latin typeface="Times New Roman"/>
                <a:cs typeface="Times New Roman"/>
              </a:rPr>
              <a:t>through  </a:t>
            </a:r>
            <a:r>
              <a:rPr dirty="0" sz="3200" b="1">
                <a:latin typeface="Times New Roman"/>
                <a:cs typeface="Times New Roman"/>
              </a:rPr>
              <a:t>the  survey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station</a:t>
            </a:r>
            <a:r>
              <a:rPr dirty="0" sz="3200">
                <a:latin typeface="Times New Roman"/>
                <a:cs typeface="Times New Roman"/>
              </a:rPr>
              <a:t>.”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Position of </a:t>
            </a:r>
            <a:r>
              <a:rPr dirty="0" sz="3200">
                <a:latin typeface="Times New Roman"/>
                <a:cs typeface="Times New Roman"/>
              </a:rPr>
              <a:t>plane table </a:t>
            </a:r>
            <a:r>
              <a:rPr dirty="0" sz="3200" spc="-5">
                <a:latin typeface="Times New Roman"/>
                <a:cs typeface="Times New Roman"/>
              </a:rPr>
              <a:t>at </a:t>
            </a:r>
            <a:r>
              <a:rPr dirty="0" sz="3200">
                <a:latin typeface="Times New Roman"/>
                <a:cs typeface="Times New Roman"/>
              </a:rPr>
              <a:t>each station must  be </a:t>
            </a:r>
            <a:r>
              <a:rPr dirty="0" sz="3200" spc="-5">
                <a:latin typeface="Times New Roman"/>
                <a:cs typeface="Times New Roman"/>
              </a:rPr>
              <a:t>identical, </a:t>
            </a:r>
            <a:r>
              <a:rPr dirty="0" sz="3200">
                <a:latin typeface="Times New Roman"/>
                <a:cs typeface="Times New Roman"/>
              </a:rPr>
              <a:t>i.e. </a:t>
            </a:r>
            <a:r>
              <a:rPr dirty="0" sz="3200" spc="-5">
                <a:latin typeface="Times New Roman"/>
                <a:cs typeface="Times New Roman"/>
              </a:rPr>
              <a:t>at </a:t>
            </a:r>
            <a:r>
              <a:rPr dirty="0" sz="3200">
                <a:latin typeface="Times New Roman"/>
                <a:cs typeface="Times New Roman"/>
              </a:rPr>
              <a:t>each survey </a:t>
            </a:r>
            <a:r>
              <a:rPr dirty="0" sz="3200" spc="-5">
                <a:latin typeface="Times New Roman"/>
                <a:cs typeface="Times New Roman"/>
              </a:rPr>
              <a:t>station </a:t>
            </a:r>
            <a:r>
              <a:rPr dirty="0" sz="3200">
                <a:latin typeface="Times New Roman"/>
                <a:cs typeface="Times New Roman"/>
              </a:rPr>
              <a:t>the table  must be oriented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direction of </a:t>
            </a:r>
            <a:r>
              <a:rPr dirty="0" sz="3200">
                <a:latin typeface="Times New Roman"/>
                <a:cs typeface="Times New Roman"/>
              </a:rPr>
              <a:t>magnetic  north.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040" y="304800"/>
            <a:ext cx="844905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2782" y="466166"/>
            <a:ext cx="77044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Principle </a:t>
            </a:r>
            <a:r>
              <a:rPr dirty="0" sz="4400" spc="-10"/>
              <a:t>Of </a:t>
            </a:r>
            <a:r>
              <a:rPr dirty="0" sz="4400"/>
              <a:t>Plane </a:t>
            </a:r>
            <a:r>
              <a:rPr dirty="0" sz="4400" spc="-80"/>
              <a:t>Table</a:t>
            </a:r>
            <a:r>
              <a:rPr dirty="0" sz="4400" spc="-100"/>
              <a:t> </a:t>
            </a:r>
            <a:r>
              <a:rPr dirty="0" sz="4400"/>
              <a:t>Survey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299972" y="2174748"/>
            <a:ext cx="6431280" cy="429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0" y="2057400"/>
            <a:ext cx="6324600" cy="419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7887" y="57911"/>
            <a:ext cx="7950708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69590" marR="5080" indent="-296164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Method Of </a:t>
            </a:r>
            <a:r>
              <a:rPr dirty="0"/>
              <a:t>Setting </a:t>
            </a:r>
            <a:r>
              <a:rPr dirty="0" spc="-5"/>
              <a:t>Up The</a:t>
            </a:r>
            <a:r>
              <a:rPr dirty="0" spc="-60"/>
              <a:t> </a:t>
            </a:r>
            <a:r>
              <a:rPr dirty="0" spc="-5"/>
              <a:t>Plane  </a:t>
            </a:r>
            <a:r>
              <a:rPr dirty="0" spc="-80"/>
              <a:t>Table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462772" cy="2958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7805420" cy="2757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Three processes are involved in setting up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plane table over the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station.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Leveling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Centering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Orientation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30295" y="316991"/>
            <a:ext cx="2830068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3394" y="478358"/>
            <a:ext cx="207898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Leveling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443227" y="1421891"/>
            <a:ext cx="5974080" cy="483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76400" y="1295400"/>
            <a:ext cx="58674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16991"/>
            <a:ext cx="639927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78358"/>
            <a:ext cx="56476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Leveling and</a:t>
            </a:r>
            <a:r>
              <a:rPr dirty="0" sz="4400" spc="-80"/>
              <a:t> </a:t>
            </a:r>
            <a:r>
              <a:rPr dirty="0" sz="4400"/>
              <a:t>Centering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2177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8074659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240790" algn="l"/>
                <a:tab pos="1532255" algn="l"/>
                <a:tab pos="2164715" algn="l"/>
                <a:tab pos="2390140" algn="l"/>
                <a:tab pos="3679825" algn="l"/>
                <a:tab pos="3726815" algn="l"/>
                <a:tab pos="4246880" algn="l"/>
                <a:tab pos="4365625" algn="l"/>
                <a:tab pos="4902200" algn="l"/>
                <a:tab pos="5069840" algn="l"/>
                <a:tab pos="5729605" algn="l"/>
                <a:tab pos="6090920" algn="l"/>
                <a:tab pos="6275070" algn="l"/>
                <a:tab pos="6793865" algn="l"/>
                <a:tab pos="7856220" algn="l"/>
              </a:tabLst>
            </a:pP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3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15">
                <a:latin typeface="Times New Roman"/>
                <a:cs typeface="Times New Roman"/>
              </a:rPr>
              <a:t>b</a:t>
            </a:r>
            <a:r>
              <a:rPr dirty="0" sz="3200">
                <a:latin typeface="Times New Roman"/>
                <a:cs typeface="Times New Roman"/>
              </a:rPr>
              <a:t>le</a:t>
            </a:r>
            <a:r>
              <a:rPr dirty="0" sz="3200">
                <a:latin typeface="Times New Roman"/>
                <a:cs typeface="Times New Roman"/>
              </a:rPr>
              <a:t>		</a:t>
            </a:r>
            <a:r>
              <a:rPr dirty="0" sz="3200">
                <a:latin typeface="Times New Roman"/>
                <a:cs typeface="Times New Roman"/>
              </a:rPr>
              <a:t>should</a:t>
            </a:r>
            <a:r>
              <a:rPr dirty="0" sz="3200">
                <a:latin typeface="Times New Roman"/>
                <a:cs typeface="Times New Roman"/>
              </a:rPr>
              <a:t>		</a:t>
            </a:r>
            <a:r>
              <a:rPr dirty="0" sz="3200" spc="5">
                <a:latin typeface="Times New Roman"/>
                <a:cs typeface="Times New Roman"/>
              </a:rPr>
              <a:t>b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	</a:t>
            </a:r>
            <a:r>
              <a:rPr dirty="0" sz="3200">
                <a:latin typeface="Times New Roman"/>
                <a:cs typeface="Times New Roman"/>
              </a:rPr>
              <a:t>set</a:t>
            </a:r>
            <a:r>
              <a:rPr dirty="0" sz="3200">
                <a:latin typeface="Times New Roman"/>
                <a:cs typeface="Times New Roman"/>
              </a:rPr>
              <a:t>		</a:t>
            </a:r>
            <a:r>
              <a:rPr dirty="0" sz="3200" spc="-10">
                <a:latin typeface="Times New Roman"/>
                <a:cs typeface="Times New Roman"/>
              </a:rPr>
              <a:t>u</a:t>
            </a:r>
            <a:r>
              <a:rPr dirty="0" sz="3200">
                <a:latin typeface="Times New Roman"/>
                <a:cs typeface="Times New Roman"/>
              </a:rPr>
              <a:t>p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		</a:t>
            </a:r>
            <a:r>
              <a:rPr dirty="0" sz="3200">
                <a:latin typeface="Times New Roman"/>
                <a:cs typeface="Times New Roman"/>
              </a:rPr>
              <a:t>conve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ie</a:t>
            </a:r>
            <a:r>
              <a:rPr dirty="0" sz="3200" spc="-2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t  </a:t>
            </a:r>
            <a:r>
              <a:rPr dirty="0" sz="3200">
                <a:latin typeface="Times New Roman"/>
                <a:cs typeface="Times New Roman"/>
              </a:rPr>
              <a:t>height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or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w</a:t>
            </a:r>
            <a:r>
              <a:rPr dirty="0" sz="3200">
                <a:latin typeface="Times New Roman"/>
                <a:cs typeface="Times New Roman"/>
              </a:rPr>
              <a:t>orki</a:t>
            </a:r>
            <a:r>
              <a:rPr dirty="0" sz="3200" spc="-1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boa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d,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ay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20">
                <a:latin typeface="Times New Roman"/>
                <a:cs typeface="Times New Roman"/>
              </a:rPr>
              <a:t>b</a:t>
            </a:r>
            <a:r>
              <a:rPr dirty="0" sz="3200">
                <a:latin typeface="Times New Roman"/>
                <a:cs typeface="Times New Roman"/>
              </a:rPr>
              <a:t>out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tabLst>
                <a:tab pos="940435" algn="l"/>
                <a:tab pos="1740535" algn="l"/>
                <a:tab pos="2562225" algn="l"/>
                <a:tab pos="3068320" algn="l"/>
                <a:tab pos="4327525" algn="l"/>
                <a:tab pos="5579110" algn="l"/>
                <a:tab pos="6130290" algn="l"/>
                <a:tab pos="7360920" algn="l"/>
              </a:tabLst>
            </a:pPr>
            <a:r>
              <a:rPr dirty="0" sz="3200" spc="5">
                <a:latin typeface="Times New Roman"/>
                <a:cs typeface="Times New Roman"/>
              </a:rPr>
              <a:t>m</a:t>
            </a:r>
            <a:r>
              <a:rPr dirty="0" sz="3200">
                <a:latin typeface="Times New Roman"/>
                <a:cs typeface="Times New Roman"/>
              </a:rPr>
              <a:t>.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5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2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rip</a:t>
            </a:r>
            <a:r>
              <a:rPr dirty="0" sz="3200" spc="-1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should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b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spr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ad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well  </a:t>
            </a:r>
            <a:r>
              <a:rPr dirty="0" sz="3200">
                <a:latin typeface="Times New Roman"/>
                <a:cs typeface="Times New Roman"/>
              </a:rPr>
              <a:t>apart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firmly into the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ground.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04800"/>
            <a:ext cx="639927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66166"/>
            <a:ext cx="56476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Leveling and</a:t>
            </a:r>
            <a:r>
              <a:rPr dirty="0" sz="4400" spc="-80"/>
              <a:t> </a:t>
            </a:r>
            <a:r>
              <a:rPr dirty="0" sz="4400"/>
              <a:t>Centering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11224"/>
            <a:ext cx="8592312" cy="5253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8317"/>
            <a:ext cx="8075295" cy="423291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algn="just" marL="355600" marR="5715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b="1">
                <a:latin typeface="Times New Roman"/>
                <a:cs typeface="Times New Roman"/>
              </a:rPr>
              <a:t>The table </a:t>
            </a:r>
            <a:r>
              <a:rPr dirty="0" sz="3000" spc="-5" b="1">
                <a:latin typeface="Times New Roman"/>
                <a:cs typeface="Times New Roman"/>
              </a:rPr>
              <a:t>should be so placed </a:t>
            </a:r>
            <a:r>
              <a:rPr dirty="0" sz="3000" b="1">
                <a:latin typeface="Times New Roman"/>
                <a:cs typeface="Times New Roman"/>
              </a:rPr>
              <a:t>over </a:t>
            </a:r>
            <a:r>
              <a:rPr dirty="0" sz="3000" spc="-5" b="1">
                <a:latin typeface="Times New Roman"/>
                <a:cs typeface="Times New Roman"/>
              </a:rPr>
              <a:t>the station  on </a:t>
            </a:r>
            <a:r>
              <a:rPr dirty="0" sz="3000" b="1">
                <a:latin typeface="Times New Roman"/>
                <a:cs typeface="Times New Roman"/>
              </a:rPr>
              <a:t>the </a:t>
            </a:r>
            <a:r>
              <a:rPr dirty="0" sz="3000" spc="-10" b="1">
                <a:latin typeface="Times New Roman"/>
                <a:cs typeface="Times New Roman"/>
              </a:rPr>
              <a:t>ground </a:t>
            </a:r>
            <a:r>
              <a:rPr dirty="0" sz="3000" spc="-5" b="1">
                <a:latin typeface="Times New Roman"/>
                <a:cs typeface="Times New Roman"/>
              </a:rPr>
              <a:t>that </a:t>
            </a:r>
            <a:r>
              <a:rPr dirty="0" sz="3000" b="1">
                <a:latin typeface="Times New Roman"/>
                <a:cs typeface="Times New Roman"/>
              </a:rPr>
              <a:t>the </a:t>
            </a:r>
            <a:r>
              <a:rPr dirty="0" sz="3000" spc="-5" b="1">
                <a:latin typeface="Times New Roman"/>
                <a:cs typeface="Times New Roman"/>
              </a:rPr>
              <a:t>point plotted on the  sheet corresponding to the station occupied  should </a:t>
            </a:r>
            <a:r>
              <a:rPr dirty="0" sz="3000" spc="-10" b="1">
                <a:latin typeface="Times New Roman"/>
                <a:cs typeface="Times New Roman"/>
              </a:rPr>
              <a:t>be </a:t>
            </a:r>
            <a:r>
              <a:rPr dirty="0" sz="3000" b="1">
                <a:latin typeface="Times New Roman"/>
                <a:cs typeface="Times New Roman"/>
              </a:rPr>
              <a:t>exactly over </a:t>
            </a:r>
            <a:r>
              <a:rPr dirty="0" sz="3000" spc="-5" b="1">
                <a:latin typeface="Times New Roman"/>
                <a:cs typeface="Times New Roman"/>
              </a:rPr>
              <a:t>the station </a:t>
            </a:r>
            <a:r>
              <a:rPr dirty="0" sz="3000" spc="-10" b="1">
                <a:latin typeface="Times New Roman"/>
                <a:cs typeface="Times New Roman"/>
              </a:rPr>
              <a:t>on the  ground. </a:t>
            </a:r>
            <a:r>
              <a:rPr dirty="0" sz="3000">
                <a:latin typeface="Times New Roman"/>
                <a:cs typeface="Times New Roman"/>
              </a:rPr>
              <a:t>The operation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known </a:t>
            </a:r>
            <a:r>
              <a:rPr dirty="0" sz="3000" spc="-5">
                <a:latin typeface="Times New Roman"/>
                <a:cs typeface="Times New Roman"/>
              </a:rPr>
              <a:t>as </a:t>
            </a:r>
            <a:r>
              <a:rPr dirty="0" sz="3000">
                <a:latin typeface="Times New Roman"/>
                <a:cs typeface="Times New Roman"/>
              </a:rPr>
              <a:t>centering the  plane table. </a:t>
            </a:r>
            <a:r>
              <a:rPr dirty="0" sz="3000" spc="-5" b="1">
                <a:latin typeface="Times New Roman"/>
                <a:cs typeface="Times New Roman"/>
              </a:rPr>
              <a:t>It </a:t>
            </a:r>
            <a:r>
              <a:rPr dirty="0" sz="3000" spc="-10" b="1">
                <a:latin typeface="Times New Roman"/>
                <a:cs typeface="Times New Roman"/>
              </a:rPr>
              <a:t>is </a:t>
            </a:r>
            <a:r>
              <a:rPr dirty="0" sz="3000" spc="-5" b="1">
                <a:latin typeface="Times New Roman"/>
                <a:cs typeface="Times New Roman"/>
              </a:rPr>
              <a:t>done by U-fork and plumb  bob</a:t>
            </a:r>
            <a:r>
              <a:rPr dirty="0" sz="3000" spc="-5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For </a:t>
            </a:r>
            <a:r>
              <a:rPr dirty="0" sz="3000">
                <a:latin typeface="Times New Roman"/>
                <a:cs typeface="Times New Roman"/>
              </a:rPr>
              <a:t>leveling the table ordinary </a:t>
            </a:r>
            <a:r>
              <a:rPr dirty="0" sz="3000" spc="-5">
                <a:latin typeface="Times New Roman"/>
                <a:cs typeface="Times New Roman"/>
              </a:rPr>
              <a:t>spirit </a:t>
            </a:r>
            <a:r>
              <a:rPr dirty="0" sz="3000">
                <a:latin typeface="Times New Roman"/>
                <a:cs typeface="Times New Roman"/>
              </a:rPr>
              <a:t>level may </a:t>
            </a:r>
            <a:r>
              <a:rPr dirty="0" sz="3000" spc="10">
                <a:latin typeface="Times New Roman"/>
                <a:cs typeface="Times New Roman"/>
              </a:rPr>
              <a:t>be  </a:t>
            </a:r>
            <a:r>
              <a:rPr dirty="0" sz="3000" spc="-5">
                <a:latin typeface="Times New Roman"/>
                <a:cs typeface="Times New Roman"/>
              </a:rPr>
              <a:t>used. </a:t>
            </a: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leveled by placing the level on  the board </a:t>
            </a:r>
            <a:r>
              <a:rPr dirty="0" sz="3000" spc="-5">
                <a:latin typeface="Times New Roman"/>
                <a:cs typeface="Times New Roman"/>
              </a:rPr>
              <a:t>in two positions </a:t>
            </a:r>
            <a:r>
              <a:rPr dirty="0" sz="3000">
                <a:latin typeface="Times New Roman"/>
                <a:cs typeface="Times New Roman"/>
              </a:rPr>
              <a:t>at </a:t>
            </a:r>
            <a:r>
              <a:rPr dirty="0" sz="3000" spc="-5">
                <a:latin typeface="Times New Roman"/>
                <a:cs typeface="Times New Roman"/>
              </a:rPr>
              <a:t>right </a:t>
            </a:r>
            <a:r>
              <a:rPr dirty="0" sz="3000">
                <a:latin typeface="Times New Roman"/>
                <a:cs typeface="Times New Roman"/>
              </a:rPr>
              <a:t>angles and  </a:t>
            </a:r>
            <a:r>
              <a:rPr dirty="0" sz="3000" spc="-5">
                <a:latin typeface="Times New Roman"/>
                <a:cs typeface="Times New Roman"/>
              </a:rPr>
              <a:t>getting </a:t>
            </a:r>
            <a:r>
              <a:rPr dirty="0" sz="3000">
                <a:latin typeface="Times New Roman"/>
                <a:cs typeface="Times New Roman"/>
              </a:rPr>
              <a:t>the bubble </a:t>
            </a:r>
            <a:r>
              <a:rPr dirty="0" sz="3000" spc="-5">
                <a:latin typeface="Times New Roman"/>
                <a:cs typeface="Times New Roman"/>
              </a:rPr>
              <a:t>central in </a:t>
            </a:r>
            <a:r>
              <a:rPr dirty="0" sz="3000">
                <a:latin typeface="Times New Roman"/>
                <a:cs typeface="Times New Roman"/>
              </a:rPr>
              <a:t>both</a:t>
            </a:r>
            <a:r>
              <a:rPr dirty="0" sz="3000" spc="8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directions.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59607" y="316991"/>
            <a:ext cx="316992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705" y="478358"/>
            <a:ext cx="24187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Centering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24027" y="2183892"/>
            <a:ext cx="4140708" cy="307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2057400"/>
            <a:ext cx="4034028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3771" y="1412747"/>
            <a:ext cx="3459479" cy="3058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57800" y="1295400"/>
            <a:ext cx="3352800" cy="2952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09259" y="4707635"/>
            <a:ext cx="2392680" cy="1822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15000" y="4608067"/>
            <a:ext cx="2286000" cy="1716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8439" y="316991"/>
            <a:ext cx="3573779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1538" y="478358"/>
            <a:ext cx="28238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Orientation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50846"/>
            <a:ext cx="8622792" cy="5407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0989"/>
            <a:ext cx="8072755" cy="43186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0" b="1">
                <a:latin typeface="Times New Roman"/>
                <a:cs typeface="Times New Roman"/>
              </a:rPr>
              <a:t>Process </a:t>
            </a:r>
            <a:r>
              <a:rPr dirty="0" sz="3200" spc="-5" b="1">
                <a:latin typeface="Times New Roman"/>
                <a:cs typeface="Times New Roman"/>
              </a:rPr>
              <a:t>by which </a:t>
            </a: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positions occupied  by </a:t>
            </a: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board at </a:t>
            </a:r>
            <a:r>
              <a:rPr dirty="0" sz="3200" b="1">
                <a:latin typeface="Times New Roman"/>
                <a:cs typeface="Times New Roman"/>
              </a:rPr>
              <a:t>various survey stations </a:t>
            </a:r>
            <a:r>
              <a:rPr dirty="0" sz="3200" spc="-20" b="1">
                <a:latin typeface="Times New Roman"/>
                <a:cs typeface="Times New Roman"/>
              </a:rPr>
              <a:t>are  </a:t>
            </a:r>
            <a:r>
              <a:rPr dirty="0" sz="3200" b="1">
                <a:latin typeface="Times New Roman"/>
                <a:cs typeface="Times New Roman"/>
              </a:rPr>
              <a:t>kept </a:t>
            </a:r>
            <a:r>
              <a:rPr dirty="0" sz="3200" spc="-5" b="1">
                <a:latin typeface="Times New Roman"/>
                <a:cs typeface="Times New Roman"/>
              </a:rPr>
              <a:t>parallel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known </a:t>
            </a:r>
            <a:r>
              <a:rPr dirty="0" sz="3200" b="1">
                <a:latin typeface="Times New Roman"/>
                <a:cs typeface="Times New Roman"/>
              </a:rPr>
              <a:t>as </a:t>
            </a:r>
            <a:r>
              <a:rPr dirty="0" sz="3200" spc="-5" b="1">
                <a:latin typeface="Times New Roman"/>
                <a:cs typeface="Times New Roman"/>
              </a:rPr>
              <a:t>the orientation</a:t>
            </a:r>
            <a:r>
              <a:rPr dirty="0" sz="3200" spc="-5">
                <a:latin typeface="Times New Roman"/>
                <a:cs typeface="Times New Roman"/>
              </a:rPr>
              <a:t>.  </a:t>
            </a:r>
            <a:r>
              <a:rPr dirty="0" sz="3200">
                <a:latin typeface="Times New Roman"/>
                <a:cs typeface="Times New Roman"/>
              </a:rPr>
              <a:t>Thus, </a:t>
            </a:r>
            <a:r>
              <a:rPr dirty="0" sz="3200" spc="-5">
                <a:latin typeface="Times New Roman"/>
                <a:cs typeface="Times New Roman"/>
              </a:rPr>
              <a:t>when </a:t>
            </a:r>
            <a:r>
              <a:rPr dirty="0" sz="3200">
                <a:latin typeface="Times New Roman"/>
                <a:cs typeface="Times New Roman"/>
              </a:rPr>
              <a:t>a plane table </a:t>
            </a:r>
            <a:r>
              <a:rPr dirty="0" sz="3200" spc="-5">
                <a:latin typeface="Times New Roman"/>
                <a:cs typeface="Times New Roman"/>
              </a:rPr>
              <a:t>is properly oriented, 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lines </a:t>
            </a:r>
            <a:r>
              <a:rPr dirty="0" sz="3200">
                <a:latin typeface="Times New Roman"/>
                <a:cs typeface="Times New Roman"/>
              </a:rPr>
              <a:t>on the board are parallel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 spc="-5">
                <a:latin typeface="Times New Roman"/>
                <a:cs typeface="Times New Roman"/>
              </a:rPr>
              <a:t>the lines  </a:t>
            </a:r>
            <a:r>
              <a:rPr dirty="0" sz="3200">
                <a:latin typeface="Times New Roman"/>
                <a:cs typeface="Times New Roman"/>
              </a:rPr>
              <a:t>on ground which they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represent.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There are two methods of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orientation: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Times New Roman"/>
                <a:cs typeface="Times New Roman"/>
              </a:rPr>
              <a:t>By </a:t>
            </a:r>
            <a:r>
              <a:rPr dirty="0" sz="3200">
                <a:latin typeface="Times New Roman"/>
                <a:cs typeface="Times New Roman"/>
              </a:rPr>
              <a:t>magnetic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needle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By back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sighting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659891"/>
            <a:ext cx="8336280" cy="5545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027" y="585216"/>
            <a:ext cx="8609076" cy="421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705357"/>
            <a:ext cx="35032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By </a:t>
            </a:r>
            <a:r>
              <a:rPr dirty="0" sz="3200"/>
              <a:t>Magnetic</a:t>
            </a:r>
            <a:r>
              <a:rPr dirty="0" sz="3200" spc="-90"/>
              <a:t> </a:t>
            </a:r>
            <a:r>
              <a:rPr dirty="0" sz="3200"/>
              <a:t>Needle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5940" y="1279905"/>
            <a:ext cx="8074659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In this method, </a:t>
            </a:r>
            <a:r>
              <a:rPr dirty="0" sz="2800" spc="-5" b="1">
                <a:latin typeface="Times New Roman"/>
                <a:cs typeface="Times New Roman"/>
              </a:rPr>
              <a:t>the magnetic north is drawn </a:t>
            </a:r>
            <a:r>
              <a:rPr dirty="0" sz="2800" b="1">
                <a:latin typeface="Times New Roman"/>
                <a:cs typeface="Times New Roman"/>
              </a:rPr>
              <a:t>on  </a:t>
            </a:r>
            <a:r>
              <a:rPr dirty="0" sz="2800" spc="-5" b="1">
                <a:latin typeface="Times New Roman"/>
                <a:cs typeface="Times New Roman"/>
              </a:rPr>
              <a:t>paper </a:t>
            </a:r>
            <a:r>
              <a:rPr dirty="0" sz="2800" b="1">
                <a:latin typeface="Times New Roman"/>
                <a:cs typeface="Times New Roman"/>
              </a:rPr>
              <a:t>at </a:t>
            </a:r>
            <a:r>
              <a:rPr dirty="0" sz="2800" spc="-5" b="1">
                <a:latin typeface="Times New Roman"/>
                <a:cs typeface="Times New Roman"/>
              </a:rPr>
              <a:t>a particular </a:t>
            </a:r>
            <a:r>
              <a:rPr dirty="0" sz="2800" b="1">
                <a:latin typeface="Times New Roman"/>
                <a:cs typeface="Times New Roman"/>
              </a:rPr>
              <a:t>station. </a:t>
            </a:r>
            <a:r>
              <a:rPr dirty="0" sz="2800" spc="-5">
                <a:latin typeface="Times New Roman"/>
                <a:cs typeface="Times New Roman"/>
              </a:rPr>
              <a:t>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next station, the  </a:t>
            </a:r>
            <a:r>
              <a:rPr dirty="0" sz="2800">
                <a:latin typeface="Times New Roman"/>
                <a:cs typeface="Times New Roman"/>
              </a:rPr>
              <a:t>trough </a:t>
            </a:r>
            <a:r>
              <a:rPr dirty="0" sz="2800" spc="-10">
                <a:latin typeface="Times New Roman"/>
                <a:cs typeface="Times New Roman"/>
              </a:rPr>
              <a:t>compass </a:t>
            </a:r>
            <a:r>
              <a:rPr dirty="0" sz="2800" spc="-5">
                <a:latin typeface="Times New Roman"/>
                <a:cs typeface="Times New Roman"/>
              </a:rPr>
              <a:t>is placed along the line of magnetic  north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table </a:t>
            </a:r>
            <a:r>
              <a:rPr dirty="0" sz="2800" spc="-10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turned </a:t>
            </a:r>
            <a:r>
              <a:rPr dirty="0" sz="2800" spc="-1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such a way that the  ends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magnetic needle are opposite to zeros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the  scale. The board is then fixed in position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clamps.  This method is inaccurate in the </a:t>
            </a:r>
            <a:r>
              <a:rPr dirty="0" sz="2800">
                <a:latin typeface="Times New Roman"/>
                <a:cs typeface="Times New Roman"/>
              </a:rPr>
              <a:t>since </a:t>
            </a:r>
            <a:r>
              <a:rPr dirty="0" sz="2800" spc="-5">
                <a:latin typeface="Times New Roman"/>
                <a:cs typeface="Times New Roman"/>
              </a:rPr>
              <a:t>that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results  are likely to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10">
                <a:latin typeface="Times New Roman"/>
                <a:cs typeface="Times New Roman"/>
              </a:rPr>
              <a:t>affected </a:t>
            </a:r>
            <a:r>
              <a:rPr dirty="0" sz="2800">
                <a:latin typeface="Times New Roman"/>
                <a:cs typeface="Times New Roman"/>
              </a:rPr>
              <a:t>by the </a:t>
            </a:r>
            <a:r>
              <a:rPr dirty="0" sz="2800" spc="-5">
                <a:latin typeface="Times New Roman"/>
                <a:cs typeface="Times New Roman"/>
              </a:rPr>
              <a:t>local</a:t>
            </a:r>
            <a:r>
              <a:rPr dirty="0" sz="2800" spc="6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attracti</a:t>
            </a:r>
            <a:r>
              <a:rPr dirty="0" sz="2800" spc="-5" b="1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5423" y="57911"/>
            <a:ext cx="7766304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79320" marR="5080" indent="-1974214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Equipments and </a:t>
            </a:r>
            <a:r>
              <a:rPr dirty="0"/>
              <a:t>Accessories</a:t>
            </a:r>
            <a:r>
              <a:rPr dirty="0" spc="-200"/>
              <a:t> </a:t>
            </a:r>
            <a:r>
              <a:rPr dirty="0"/>
              <a:t>for  </a:t>
            </a:r>
            <a:r>
              <a:rPr dirty="0" spc="-5"/>
              <a:t>Plane</a:t>
            </a:r>
            <a:r>
              <a:rPr dirty="0" spc="-90"/>
              <a:t> </a:t>
            </a:r>
            <a:r>
              <a:rPr dirty="0" spc="-55"/>
              <a:t>Tabling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027" y="1499616"/>
            <a:ext cx="7853172" cy="354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7181215" cy="3343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The following instruments are used in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plane  table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surveying.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Times New Roman"/>
                <a:cs typeface="Times New Roman"/>
              </a:rPr>
              <a:t>Equipments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Plane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 spc="-45">
                <a:latin typeface="Times New Roman"/>
                <a:cs typeface="Times New Roman"/>
              </a:rPr>
              <a:t>Table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Times New Roman"/>
                <a:cs typeface="Times New Roman"/>
              </a:rPr>
              <a:t>Tripod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Alidade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7828" y="2945892"/>
            <a:ext cx="4297680" cy="3459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1000" y="2819400"/>
            <a:ext cx="4191000" cy="335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8439" y="304800"/>
            <a:ext cx="3573779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1538" y="466166"/>
            <a:ext cx="28238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Orientation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138427" y="1879092"/>
            <a:ext cx="6507480" cy="4517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1600" y="1752625"/>
            <a:ext cx="6400800" cy="4410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888491"/>
            <a:ext cx="8336280" cy="531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027" y="765048"/>
            <a:ext cx="8639556" cy="5152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837031"/>
            <a:ext cx="8073390" cy="50012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3200" spc="-5" b="1">
                <a:latin typeface="Times New Roman"/>
                <a:cs typeface="Times New Roman"/>
              </a:rPr>
              <a:t>By </a:t>
            </a:r>
            <a:r>
              <a:rPr dirty="0" sz="3200" b="1">
                <a:latin typeface="Times New Roman"/>
                <a:cs typeface="Times New Roman"/>
              </a:rPr>
              <a:t>Back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Sighting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A= First survey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B= Second survey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station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  <a:tab pos="1945005" algn="l"/>
                <a:tab pos="2338070" algn="l"/>
                <a:tab pos="3161665" algn="l"/>
                <a:tab pos="3642995" algn="l"/>
                <a:tab pos="4871720" algn="l"/>
                <a:tab pos="5874385" algn="l"/>
                <a:tab pos="7170420" algn="l"/>
                <a:tab pos="7651750" algn="l"/>
              </a:tabLst>
            </a:pPr>
            <a:r>
              <a:rPr dirty="0" sz="3200">
                <a:latin typeface="Times New Roman"/>
                <a:cs typeface="Times New Roman"/>
              </a:rPr>
              <a:t>Sup</a:t>
            </a:r>
            <a:r>
              <a:rPr dirty="0" sz="3200" spc="-15">
                <a:latin typeface="Times New Roman"/>
                <a:cs typeface="Times New Roman"/>
              </a:rPr>
              <a:t>p</a:t>
            </a:r>
            <a:r>
              <a:rPr dirty="0" sz="3200">
                <a:latin typeface="Times New Roman"/>
                <a:cs typeface="Times New Roman"/>
              </a:rPr>
              <a:t>ose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line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dr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wn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om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ation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on  </a:t>
            </a:r>
            <a:r>
              <a:rPr dirty="0" sz="3200" spc="5">
                <a:latin typeface="Times New Roman"/>
                <a:cs typeface="Times New Roman"/>
              </a:rPr>
              <a:t>paper </a:t>
            </a:r>
            <a:r>
              <a:rPr dirty="0" sz="3200">
                <a:latin typeface="Times New Roman"/>
                <a:cs typeface="Times New Roman"/>
              </a:rPr>
              <a:t>as ab, representing line AB on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ground</a:t>
            </a:r>
            <a:endParaRPr sz="32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table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turned </a:t>
            </a:r>
            <a:r>
              <a:rPr dirty="0" sz="3200" spc="-5">
                <a:latin typeface="Times New Roman"/>
                <a:cs typeface="Times New Roman"/>
              </a:rPr>
              <a:t>till the </a:t>
            </a:r>
            <a:r>
              <a:rPr dirty="0" sz="3200">
                <a:latin typeface="Times New Roman"/>
                <a:cs typeface="Times New Roman"/>
              </a:rPr>
              <a:t>line of sight bisects  the ranging </a:t>
            </a:r>
            <a:r>
              <a:rPr dirty="0" sz="3200" spc="-5">
                <a:latin typeface="Times New Roman"/>
                <a:cs typeface="Times New Roman"/>
              </a:rPr>
              <a:t>rod </a:t>
            </a:r>
            <a:r>
              <a:rPr dirty="0" sz="3200">
                <a:latin typeface="Times New Roman"/>
                <a:cs typeface="Times New Roman"/>
              </a:rPr>
              <a:t>at A. The board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 spc="-10">
                <a:latin typeface="Times New Roman"/>
                <a:cs typeface="Times New Roman"/>
              </a:rPr>
              <a:t>then  </a:t>
            </a:r>
            <a:r>
              <a:rPr dirty="0" sz="3200">
                <a:latin typeface="Times New Roman"/>
                <a:cs typeface="Times New Roman"/>
              </a:rPr>
              <a:t>clamped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position.</a:t>
            </a:r>
            <a:endParaRPr sz="32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  <a:tab pos="1275715" algn="l"/>
                <a:tab pos="2692400" algn="l"/>
                <a:tab pos="3159760" algn="l"/>
                <a:tab pos="4283075" algn="l"/>
                <a:tab pos="5180965" algn="l"/>
                <a:tab pos="5873115" algn="l"/>
                <a:tab pos="7472045" algn="l"/>
              </a:tabLst>
            </a:pP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me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hod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better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</a:t>
            </a:r>
            <a:r>
              <a:rPr dirty="0" sz="3200" spc="-20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previous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one 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spc="-5">
                <a:latin typeface="Times New Roman"/>
                <a:cs typeface="Times New Roman"/>
              </a:rPr>
              <a:t>it </a:t>
            </a:r>
            <a:r>
              <a:rPr dirty="0" sz="3200">
                <a:latin typeface="Times New Roman"/>
                <a:cs typeface="Times New Roman"/>
              </a:rPr>
              <a:t>gives perfect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orientation.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8439" y="304800"/>
            <a:ext cx="3573779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1538" y="466166"/>
            <a:ext cx="28238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Orientation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909827" y="1726692"/>
            <a:ext cx="6812280" cy="467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1600200"/>
            <a:ext cx="67056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7175" y="316991"/>
            <a:ext cx="7034783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9892" y="478358"/>
            <a:ext cx="62858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Methods Of Plane</a:t>
            </a:r>
            <a:r>
              <a:rPr dirty="0" sz="4400" spc="-155"/>
              <a:t> </a:t>
            </a:r>
            <a:r>
              <a:rPr dirty="0" sz="4400" spc="-60"/>
              <a:t>Tabling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354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90769" y="1619757"/>
            <a:ext cx="203771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7195" algn="l"/>
              </a:tabLst>
            </a:pPr>
            <a:r>
              <a:rPr dirty="0" sz="3200">
                <a:latin typeface="Times New Roman"/>
                <a:cs typeface="Times New Roman"/>
              </a:rPr>
              <a:t>met</a:t>
            </a:r>
            <a:r>
              <a:rPr dirty="0" sz="3200" spc="-15">
                <a:latin typeface="Times New Roman"/>
                <a:cs typeface="Times New Roman"/>
              </a:rPr>
              <a:t>h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 spc="-15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1533" y="1619757"/>
            <a:ext cx="9067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plane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19757"/>
            <a:ext cx="4582795" cy="3343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602105" algn="l"/>
                <a:tab pos="2395855" algn="l"/>
                <a:tab pos="3371850" algn="l"/>
              </a:tabLst>
            </a:pPr>
            <a:r>
              <a:rPr dirty="0" sz="3200">
                <a:latin typeface="Times New Roman"/>
                <a:cs typeface="Times New Roman"/>
              </a:rPr>
              <a:t>There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four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dist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 spc="5">
                <a:latin typeface="Times New Roman"/>
                <a:cs typeface="Times New Roman"/>
              </a:rPr>
              <a:t>c</a:t>
            </a:r>
            <a:r>
              <a:rPr dirty="0" sz="3200">
                <a:latin typeface="Times New Roman"/>
                <a:cs typeface="Times New Roman"/>
              </a:rPr>
              <a:t>t  </a:t>
            </a:r>
            <a:r>
              <a:rPr dirty="0" sz="3200">
                <a:latin typeface="Times New Roman"/>
                <a:cs typeface="Times New Roman"/>
              </a:rPr>
              <a:t>tabling: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Method of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Radiation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Method of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Intersection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Method of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Traversing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Method of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Resection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5104" y="316991"/>
            <a:ext cx="51404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820" y="478358"/>
            <a:ext cx="43910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Radiation</a:t>
            </a:r>
            <a:r>
              <a:rPr dirty="0" sz="4400" spc="-80"/>
              <a:t> </a:t>
            </a:r>
            <a:r>
              <a:rPr dirty="0" sz="4400"/>
              <a:t>Method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4"/>
            <a:ext cx="8622792" cy="5358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8074025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the radiation </a:t>
            </a:r>
            <a:r>
              <a:rPr dirty="0" sz="3200">
                <a:latin typeface="Times New Roman"/>
                <a:cs typeface="Times New Roman"/>
              </a:rPr>
              <a:t>method of plane table  surveying,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direction of the objects or points 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be </a:t>
            </a:r>
            <a:r>
              <a:rPr dirty="0" sz="3200" spc="-5">
                <a:latin typeface="Times New Roman"/>
                <a:cs typeface="Times New Roman"/>
              </a:rPr>
              <a:t>located </a:t>
            </a:r>
            <a:r>
              <a:rPr dirty="0" sz="3200">
                <a:latin typeface="Times New Roman"/>
                <a:cs typeface="Times New Roman"/>
              </a:rPr>
              <a:t>are </a:t>
            </a:r>
            <a:r>
              <a:rPr dirty="0" sz="3200" spc="-5">
                <a:latin typeface="Times New Roman"/>
                <a:cs typeface="Times New Roman"/>
              </a:rPr>
              <a:t>obtained by </a:t>
            </a:r>
            <a:r>
              <a:rPr dirty="0" sz="3200">
                <a:latin typeface="Times New Roman"/>
                <a:cs typeface="Times New Roman"/>
              </a:rPr>
              <a:t>drawing </a:t>
            </a:r>
            <a:r>
              <a:rPr dirty="0" sz="3200" spc="-5">
                <a:latin typeface="Times New Roman"/>
                <a:cs typeface="Times New Roman"/>
              </a:rPr>
              <a:t>radial  </a:t>
            </a:r>
            <a:r>
              <a:rPr dirty="0" sz="3200">
                <a:latin typeface="Times New Roman"/>
                <a:cs typeface="Times New Roman"/>
              </a:rPr>
              <a:t>lines along </a:t>
            </a:r>
            <a:r>
              <a:rPr dirty="0" sz="3200" spc="-5">
                <a:latin typeface="Times New Roman"/>
                <a:cs typeface="Times New Roman"/>
              </a:rPr>
              <a:t>fiducially </a:t>
            </a:r>
            <a:r>
              <a:rPr dirty="0" sz="3200">
                <a:latin typeface="Times New Roman"/>
                <a:cs typeface="Times New Roman"/>
              </a:rPr>
              <a:t>edge of </a:t>
            </a:r>
            <a:r>
              <a:rPr dirty="0" sz="3200" spc="-5">
                <a:latin typeface="Times New Roman"/>
                <a:cs typeface="Times New Roman"/>
              </a:rPr>
              <a:t>alidade after  </a:t>
            </a:r>
            <a:r>
              <a:rPr dirty="0" sz="3200">
                <a:latin typeface="Times New Roman"/>
                <a:cs typeface="Times New Roman"/>
              </a:rPr>
              <a:t>getting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objects or points bisected along </a:t>
            </a:r>
            <a:r>
              <a:rPr dirty="0" sz="3200" spc="-5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line </a:t>
            </a:r>
            <a:r>
              <a:rPr dirty="0" sz="3200" spc="-5">
                <a:latin typeface="Times New Roman"/>
                <a:cs typeface="Times New Roman"/>
              </a:rPr>
              <a:t>of sight </a:t>
            </a:r>
            <a:r>
              <a:rPr dirty="0" sz="3200">
                <a:latin typeface="Times New Roman"/>
                <a:cs typeface="Times New Roman"/>
              </a:rPr>
              <a:t>of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alidade.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horizontal  distances are </a:t>
            </a:r>
            <a:r>
              <a:rPr dirty="0" sz="3200" spc="-5">
                <a:latin typeface="Times New Roman"/>
                <a:cs typeface="Times New Roman"/>
              </a:rPr>
              <a:t>then </a:t>
            </a:r>
            <a:r>
              <a:rPr dirty="0" sz="3200">
                <a:latin typeface="Times New Roman"/>
                <a:cs typeface="Times New Roman"/>
              </a:rPr>
              <a:t>measured </a:t>
            </a:r>
            <a:r>
              <a:rPr dirty="0" sz="3200" spc="-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scaled </a:t>
            </a:r>
            <a:r>
              <a:rPr dirty="0" sz="3200" spc="-25">
                <a:latin typeface="Times New Roman"/>
                <a:cs typeface="Times New Roman"/>
              </a:rPr>
              <a:t>off </a:t>
            </a:r>
            <a:r>
              <a:rPr dirty="0" sz="3200" spc="-10">
                <a:latin typeface="Times New Roman"/>
                <a:cs typeface="Times New Roman"/>
              </a:rPr>
              <a:t>on 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corresponding </a:t>
            </a:r>
            <a:r>
              <a:rPr dirty="0" sz="3200">
                <a:latin typeface="Times New Roman"/>
                <a:cs typeface="Times New Roman"/>
              </a:rPr>
              <a:t>radial lines to mark </a:t>
            </a:r>
            <a:r>
              <a:rPr dirty="0" sz="3200" spc="-5">
                <a:latin typeface="Times New Roman"/>
                <a:cs typeface="Times New Roman"/>
              </a:rPr>
              <a:t>their  </a:t>
            </a:r>
            <a:r>
              <a:rPr dirty="0" sz="3200">
                <a:latin typeface="Times New Roman"/>
                <a:cs typeface="Times New Roman"/>
              </a:rPr>
              <a:t>positions on 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drawing.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5104" y="316991"/>
            <a:ext cx="51404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820" y="478358"/>
            <a:ext cx="43910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Radiation</a:t>
            </a:r>
            <a:r>
              <a:rPr dirty="0" sz="4400" spc="-80"/>
              <a:t> </a:t>
            </a:r>
            <a:r>
              <a:rPr dirty="0" sz="4400"/>
              <a:t>Method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57200" y="1600200"/>
            <a:ext cx="8229600" cy="4774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5104" y="304800"/>
            <a:ext cx="514045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820" y="466166"/>
            <a:ext cx="43910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Radiation</a:t>
            </a:r>
            <a:r>
              <a:rPr dirty="0" sz="4400" spc="-80"/>
              <a:t> </a:t>
            </a:r>
            <a:r>
              <a:rPr dirty="0" sz="4400"/>
              <a:t>Method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505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8704" y="1530096"/>
            <a:ext cx="8503920" cy="4878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22805"/>
            <a:ext cx="8072755" cy="4708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63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Suppose </a:t>
            </a:r>
            <a:r>
              <a:rPr dirty="0" sz="2400" spc="-5">
                <a:latin typeface="Times New Roman"/>
                <a:cs typeface="Times New Roman"/>
              </a:rPr>
              <a:t>P </a:t>
            </a:r>
            <a:r>
              <a:rPr dirty="0" sz="2400" spc="-10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station </a:t>
            </a:r>
            <a:r>
              <a:rPr dirty="0" sz="2400" spc="-10">
                <a:latin typeface="Times New Roman"/>
                <a:cs typeface="Times New Roman"/>
              </a:rPr>
              <a:t>on </a:t>
            </a:r>
            <a:r>
              <a:rPr dirty="0" sz="2400" spc="-5">
                <a:latin typeface="Times New Roman"/>
                <a:cs typeface="Times New Roman"/>
              </a:rPr>
              <a:t>the ground </a:t>
            </a:r>
            <a:r>
              <a:rPr dirty="0" sz="2400">
                <a:latin typeface="Times New Roman"/>
                <a:cs typeface="Times New Roman"/>
              </a:rPr>
              <a:t>from where the </a:t>
            </a:r>
            <a:r>
              <a:rPr dirty="0" sz="2400" spc="-5">
                <a:latin typeface="Times New Roman"/>
                <a:cs typeface="Times New Roman"/>
              </a:rPr>
              <a:t>object </a:t>
            </a:r>
            <a:r>
              <a:rPr dirty="0" sz="2400" spc="-10">
                <a:latin typeface="Times New Roman"/>
                <a:cs typeface="Times New Roman"/>
              </a:rPr>
              <a:t>A,  </a:t>
            </a:r>
            <a:r>
              <a:rPr dirty="0" sz="2400" spc="-5">
                <a:latin typeface="Times New Roman"/>
                <a:cs typeface="Times New Roman"/>
              </a:rPr>
              <a:t>B, </a:t>
            </a:r>
            <a:r>
              <a:rPr dirty="0" sz="2400">
                <a:latin typeface="Times New Roman"/>
                <a:cs typeface="Times New Roman"/>
              </a:rPr>
              <a:t>C and D are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visible.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plane table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set </a:t>
            </a:r>
            <a:r>
              <a:rPr dirty="0" sz="2400">
                <a:latin typeface="Times New Roman"/>
                <a:cs typeface="Times New Roman"/>
              </a:rPr>
              <a:t>up over the </a:t>
            </a:r>
            <a:r>
              <a:rPr dirty="0" sz="2400" spc="-5">
                <a:latin typeface="Times New Roman"/>
                <a:cs typeface="Times New Roman"/>
              </a:rPr>
              <a:t>station </a:t>
            </a:r>
            <a:r>
              <a:rPr dirty="0" sz="2400" spc="-140">
                <a:latin typeface="Times New Roman"/>
                <a:cs typeface="Times New Roman"/>
              </a:rPr>
              <a:t>P. </a:t>
            </a:r>
            <a:r>
              <a:rPr dirty="0" sz="2400" spc="-5">
                <a:latin typeface="Times New Roman"/>
                <a:cs typeface="Times New Roman"/>
              </a:rPr>
              <a:t>A drawing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fixed  </a:t>
            </a:r>
            <a:r>
              <a:rPr dirty="0" sz="2400">
                <a:latin typeface="Times New Roman"/>
                <a:cs typeface="Times New Roman"/>
              </a:rPr>
              <a:t>on the </a:t>
            </a:r>
            <a:r>
              <a:rPr dirty="0" sz="2400" spc="-5">
                <a:latin typeface="Times New Roman"/>
                <a:cs typeface="Times New Roman"/>
              </a:rPr>
              <a:t>table, </a:t>
            </a:r>
            <a:r>
              <a:rPr dirty="0" sz="2400">
                <a:latin typeface="Times New Roman"/>
                <a:cs typeface="Times New Roman"/>
              </a:rPr>
              <a:t>which is </a:t>
            </a:r>
            <a:r>
              <a:rPr dirty="0" sz="2400" spc="-5">
                <a:latin typeface="Times New Roman"/>
                <a:cs typeface="Times New Roman"/>
              </a:rPr>
              <a:t>then leveled and centered. A </a:t>
            </a:r>
            <a:r>
              <a:rPr dirty="0" sz="2400">
                <a:latin typeface="Times New Roman"/>
                <a:cs typeface="Times New Roman"/>
              </a:rPr>
              <a:t>point p </a:t>
            </a:r>
            <a:r>
              <a:rPr dirty="0" sz="2400" spc="-15">
                <a:latin typeface="Times New Roman"/>
                <a:cs typeface="Times New Roman"/>
              </a:rPr>
              <a:t>is  </a:t>
            </a:r>
            <a:r>
              <a:rPr dirty="0" sz="2400">
                <a:latin typeface="Times New Roman"/>
                <a:cs typeface="Times New Roman"/>
              </a:rPr>
              <a:t>selected on the sheet to represent the station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-140">
                <a:latin typeface="Times New Roman"/>
                <a:cs typeface="Times New Roman"/>
              </a:rPr>
              <a:t>P.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north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line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marked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on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right-hand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top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corner</a:t>
            </a:r>
            <a:r>
              <a:rPr dirty="0" sz="2400" spc="3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of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sheet with </a:t>
            </a:r>
            <a:r>
              <a:rPr dirty="0" sz="2400">
                <a:latin typeface="Times New Roman"/>
                <a:cs typeface="Times New Roman"/>
              </a:rPr>
              <a:t>trough </a:t>
            </a:r>
            <a:r>
              <a:rPr dirty="0" sz="2400" spc="-5">
                <a:latin typeface="Times New Roman"/>
                <a:cs typeface="Times New Roman"/>
              </a:rPr>
              <a:t>compass or </a:t>
            </a:r>
            <a:r>
              <a:rPr dirty="0" sz="2400">
                <a:latin typeface="Times New Roman"/>
                <a:cs typeface="Times New Roman"/>
              </a:rPr>
              <a:t>circular </a:t>
            </a:r>
            <a:r>
              <a:rPr dirty="0" sz="2400" spc="-5">
                <a:latin typeface="Times New Roman"/>
                <a:cs typeface="Times New Roman"/>
              </a:rPr>
              <a:t>box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compass.</a:t>
            </a:r>
            <a:endParaRPr sz="24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30">
                <a:latin typeface="Times New Roman"/>
                <a:cs typeface="Times New Roman"/>
              </a:rPr>
              <a:t>With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alidade touching </a:t>
            </a:r>
            <a:r>
              <a:rPr dirty="0" sz="2400">
                <a:latin typeface="Times New Roman"/>
                <a:cs typeface="Times New Roman"/>
              </a:rPr>
              <a:t>p, the ranging rod </a:t>
            </a:r>
            <a:r>
              <a:rPr dirty="0" sz="2400" spc="-5">
                <a:latin typeface="Times New Roman"/>
                <a:cs typeface="Times New Roman"/>
              </a:rPr>
              <a:t>at A,B, </a:t>
            </a:r>
            <a:r>
              <a:rPr dirty="0" sz="2400">
                <a:latin typeface="Times New Roman"/>
                <a:cs typeface="Times New Roman"/>
              </a:rPr>
              <a:t>C and </a:t>
            </a:r>
            <a:r>
              <a:rPr dirty="0" sz="2400" spc="-5">
                <a:latin typeface="Times New Roman"/>
                <a:cs typeface="Times New Roman"/>
              </a:rPr>
              <a:t>D  </a:t>
            </a:r>
            <a:r>
              <a:rPr dirty="0" sz="2400">
                <a:latin typeface="Times New Roman"/>
                <a:cs typeface="Times New Roman"/>
              </a:rPr>
              <a:t>are bisected and the </a:t>
            </a:r>
            <a:r>
              <a:rPr dirty="0" sz="2400" spc="-5">
                <a:latin typeface="Times New Roman"/>
                <a:cs typeface="Times New Roman"/>
              </a:rPr>
              <a:t>rays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drawn.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distances </a:t>
            </a:r>
            <a:r>
              <a:rPr dirty="0" sz="2400" spc="-75">
                <a:latin typeface="Times New Roman"/>
                <a:cs typeface="Times New Roman"/>
              </a:rPr>
              <a:t>PA, </a:t>
            </a:r>
            <a:r>
              <a:rPr dirty="0" sz="2400">
                <a:latin typeface="Times New Roman"/>
                <a:cs typeface="Times New Roman"/>
              </a:rPr>
              <a:t>PB, PC and PD are </a:t>
            </a:r>
            <a:r>
              <a:rPr dirty="0" sz="2400" spc="-5">
                <a:latin typeface="Times New Roman"/>
                <a:cs typeface="Times New Roman"/>
              </a:rPr>
              <a:t>measured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plotted </a:t>
            </a:r>
            <a:r>
              <a:rPr dirty="0" sz="2400" spc="-10">
                <a:latin typeface="Times New Roman"/>
                <a:cs typeface="Times New Roman"/>
              </a:rPr>
              <a:t>to  </a:t>
            </a:r>
            <a:r>
              <a:rPr dirty="0" sz="2400">
                <a:latin typeface="Times New Roman"/>
                <a:cs typeface="Times New Roman"/>
              </a:rPr>
              <a:t>any </a:t>
            </a:r>
            <a:r>
              <a:rPr dirty="0" sz="2400" spc="-5">
                <a:latin typeface="Times New Roman"/>
                <a:cs typeface="Times New Roman"/>
              </a:rPr>
              <a:t>suitable </a:t>
            </a:r>
            <a:r>
              <a:rPr dirty="0" sz="2400">
                <a:latin typeface="Times New Roman"/>
                <a:cs typeface="Times New Roman"/>
              </a:rPr>
              <a:t>scale to </a:t>
            </a:r>
            <a:r>
              <a:rPr dirty="0" sz="2400" spc="-5">
                <a:latin typeface="Times New Roman"/>
                <a:cs typeface="Times New Roman"/>
              </a:rPr>
              <a:t>obtain the points </a:t>
            </a:r>
            <a:r>
              <a:rPr dirty="0" sz="2400">
                <a:latin typeface="Times New Roman"/>
                <a:cs typeface="Times New Roman"/>
              </a:rPr>
              <a:t>a, b, c and d </a:t>
            </a:r>
            <a:r>
              <a:rPr dirty="0" sz="2400" spc="-5">
                <a:latin typeface="Times New Roman"/>
                <a:cs typeface="Times New Roman"/>
              </a:rPr>
              <a:t>representing  A,B,C,D </a:t>
            </a:r>
            <a:r>
              <a:rPr dirty="0" sz="2400">
                <a:latin typeface="Times New Roman"/>
                <a:cs typeface="Times New Roman"/>
              </a:rPr>
              <a:t>on </a:t>
            </a:r>
            <a:r>
              <a:rPr dirty="0" sz="2400" spc="-25">
                <a:latin typeface="Times New Roman"/>
                <a:cs typeface="Times New Roman"/>
              </a:rPr>
              <a:t>paper.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5104" y="304800"/>
            <a:ext cx="514045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820" y="466166"/>
            <a:ext cx="43910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Radiation</a:t>
            </a:r>
            <a:r>
              <a:rPr dirty="0" sz="4400" spc="-80"/>
              <a:t> </a:t>
            </a:r>
            <a:r>
              <a:rPr dirty="0" sz="4400"/>
              <a:t>Method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14172" y="1793748"/>
            <a:ext cx="7345680" cy="437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676400"/>
            <a:ext cx="7239000" cy="426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16991"/>
            <a:ext cx="63977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78358"/>
            <a:ext cx="56489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65"/>
              <a:t> </a:t>
            </a:r>
            <a:r>
              <a:rPr dirty="0" sz="4400"/>
              <a:t>Intersection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1627" y="1498091"/>
            <a:ext cx="8869680" cy="490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440179"/>
            <a:ext cx="9061704" cy="5417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140" y="1545081"/>
            <a:ext cx="8607425" cy="4890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In intersection method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plane table surveying,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objects or </a:t>
            </a:r>
            <a:r>
              <a:rPr dirty="0" sz="2800">
                <a:latin typeface="Times New Roman"/>
                <a:cs typeface="Times New Roman"/>
              </a:rPr>
              <a:t>points </a:t>
            </a:r>
            <a:r>
              <a:rPr dirty="0" sz="2800" spc="-10">
                <a:latin typeface="Times New Roman"/>
                <a:cs typeface="Times New Roman"/>
              </a:rPr>
              <a:t>to be </a:t>
            </a:r>
            <a:r>
              <a:rPr dirty="0" sz="2800" spc="-5">
                <a:latin typeface="Times New Roman"/>
                <a:cs typeface="Times New Roman"/>
              </a:rPr>
              <a:t>located </a:t>
            </a:r>
            <a:r>
              <a:rPr dirty="0" sz="2800" spc="-10">
                <a:latin typeface="Times New Roman"/>
                <a:cs typeface="Times New Roman"/>
              </a:rPr>
              <a:t>are </a:t>
            </a:r>
            <a:r>
              <a:rPr dirty="0" sz="2800" spc="-5">
                <a:latin typeface="Times New Roman"/>
                <a:cs typeface="Times New Roman"/>
              </a:rPr>
              <a:t>obtained </a:t>
            </a:r>
            <a:r>
              <a:rPr dirty="0" sz="2800" spc="-10">
                <a:latin typeface="Times New Roman"/>
                <a:cs typeface="Times New Roman"/>
              </a:rPr>
              <a:t>at </a:t>
            </a:r>
            <a:r>
              <a:rPr dirty="0" sz="2800" spc="-5">
                <a:latin typeface="Times New Roman"/>
                <a:cs typeface="Times New Roman"/>
              </a:rPr>
              <a:t>the point of  intersection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radial lines drawn </a:t>
            </a:r>
            <a:r>
              <a:rPr dirty="0" sz="2800">
                <a:latin typeface="Times New Roman"/>
                <a:cs typeface="Times New Roman"/>
              </a:rPr>
              <a:t>from two </a:t>
            </a:r>
            <a:r>
              <a:rPr dirty="0" sz="2800" spc="-10">
                <a:latin typeface="Times New Roman"/>
                <a:cs typeface="Times New Roman"/>
              </a:rPr>
              <a:t>different  </a:t>
            </a:r>
            <a:r>
              <a:rPr dirty="0" sz="2800">
                <a:latin typeface="Times New Roman"/>
                <a:cs typeface="Times New Roman"/>
              </a:rPr>
              <a:t>stations.</a:t>
            </a:r>
            <a:endParaRPr sz="280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In this method,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plotting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plane table stations are to  be carried out </a:t>
            </a:r>
            <a:r>
              <a:rPr dirty="0" sz="2800" spc="-20">
                <a:latin typeface="Times New Roman"/>
                <a:cs typeface="Times New Roman"/>
              </a:rPr>
              <a:t>accurately. </a:t>
            </a:r>
            <a:r>
              <a:rPr dirty="0" sz="2800" spc="-5">
                <a:latin typeface="Times New Roman"/>
                <a:cs typeface="Times New Roman"/>
              </a:rPr>
              <a:t>Checking is important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thus  </a:t>
            </a:r>
            <a:r>
              <a:rPr dirty="0" sz="2800">
                <a:latin typeface="Times New Roman"/>
                <a:cs typeface="Times New Roman"/>
              </a:rPr>
              <a:t>done by </a:t>
            </a:r>
            <a:r>
              <a:rPr dirty="0" sz="2800" spc="-5">
                <a:latin typeface="Times New Roman"/>
                <a:cs typeface="Times New Roman"/>
              </a:rPr>
              <a:t>taking third </a:t>
            </a:r>
            <a:r>
              <a:rPr dirty="0" sz="2800">
                <a:latin typeface="Times New Roman"/>
                <a:cs typeface="Times New Roman"/>
              </a:rPr>
              <a:t>sight </a:t>
            </a:r>
            <a:r>
              <a:rPr dirty="0" sz="2800" spc="-5">
                <a:latin typeface="Times New Roman"/>
                <a:cs typeface="Times New Roman"/>
              </a:rPr>
              <a:t>from another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station.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intersection method </a:t>
            </a:r>
            <a:r>
              <a:rPr dirty="0" sz="2800" spc="-1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suitable when distances </a:t>
            </a:r>
            <a:r>
              <a:rPr dirty="0" sz="2800">
                <a:latin typeface="Times New Roman"/>
                <a:cs typeface="Times New Roman"/>
              </a:rPr>
              <a:t>of  </a:t>
            </a:r>
            <a:r>
              <a:rPr dirty="0" sz="2800" spc="-5">
                <a:latin typeface="Times New Roman"/>
                <a:cs typeface="Times New Roman"/>
              </a:rPr>
              <a:t>objects are </a:t>
            </a:r>
            <a:r>
              <a:rPr dirty="0" sz="2800" spc="-15">
                <a:latin typeface="Times New Roman"/>
                <a:cs typeface="Times New Roman"/>
              </a:rPr>
              <a:t>large </a:t>
            </a:r>
            <a:r>
              <a:rPr dirty="0" sz="2800" spc="-5">
                <a:latin typeface="Times New Roman"/>
                <a:cs typeface="Times New Roman"/>
              </a:rPr>
              <a:t>or cannot be measured </a:t>
            </a:r>
            <a:r>
              <a:rPr dirty="0" sz="2800" spc="-25">
                <a:latin typeface="Times New Roman"/>
                <a:cs typeface="Times New Roman"/>
              </a:rPr>
              <a:t>properly. </a:t>
            </a:r>
            <a:r>
              <a:rPr dirty="0" sz="2800" spc="-5">
                <a:latin typeface="Times New Roman"/>
                <a:cs typeface="Times New Roman"/>
              </a:rPr>
              <a:t>Thus,  this method is preferred in small scale survey and </a:t>
            </a:r>
            <a:r>
              <a:rPr dirty="0" sz="2800">
                <a:latin typeface="Times New Roman"/>
                <a:cs typeface="Times New Roman"/>
              </a:rPr>
              <a:t>for  </a:t>
            </a:r>
            <a:r>
              <a:rPr dirty="0" sz="2800" spc="-5">
                <a:latin typeface="Times New Roman"/>
                <a:cs typeface="Times New Roman"/>
              </a:rPr>
              <a:t>mountainous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regions.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04800"/>
            <a:ext cx="639775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66166"/>
            <a:ext cx="56489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65"/>
              <a:t> </a:t>
            </a:r>
            <a:r>
              <a:rPr dirty="0" sz="4400"/>
              <a:t>Intersection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15796"/>
            <a:ext cx="8592312" cy="4517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8317"/>
            <a:ext cx="8072755" cy="432435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Suppose </a:t>
            </a:r>
            <a:r>
              <a:rPr dirty="0" sz="3000" spc="-5">
                <a:latin typeface="Times New Roman"/>
                <a:cs typeface="Times New Roman"/>
              </a:rPr>
              <a:t>A </a:t>
            </a:r>
            <a:r>
              <a:rPr dirty="0" sz="3000">
                <a:latin typeface="Times New Roman"/>
                <a:cs typeface="Times New Roman"/>
              </a:rPr>
              <a:t>and B are </a:t>
            </a:r>
            <a:r>
              <a:rPr dirty="0" sz="3000" spc="-5">
                <a:latin typeface="Times New Roman"/>
                <a:cs typeface="Times New Roman"/>
              </a:rPr>
              <a:t>two station </a:t>
            </a:r>
            <a:r>
              <a:rPr dirty="0" sz="3000">
                <a:latin typeface="Times New Roman"/>
                <a:cs typeface="Times New Roman"/>
              </a:rPr>
              <a:t>and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  object </a:t>
            </a:r>
            <a:r>
              <a:rPr dirty="0" sz="3000" spc="-5">
                <a:latin typeface="Times New Roman"/>
                <a:cs typeface="Times New Roman"/>
              </a:rPr>
              <a:t>on </a:t>
            </a:r>
            <a:r>
              <a:rPr dirty="0" sz="3000">
                <a:latin typeface="Times New Roman"/>
                <a:cs typeface="Times New Roman"/>
              </a:rPr>
              <a:t>the far </a:t>
            </a:r>
            <a:r>
              <a:rPr dirty="0" sz="3000" spc="-5">
                <a:latin typeface="Times New Roman"/>
                <a:cs typeface="Times New Roman"/>
              </a:rPr>
              <a:t>bank of </a:t>
            </a:r>
            <a:r>
              <a:rPr dirty="0" sz="3000">
                <a:latin typeface="Times New Roman"/>
                <a:cs typeface="Times New Roman"/>
              </a:rPr>
              <a:t>a </a:t>
            </a:r>
            <a:r>
              <a:rPr dirty="0" sz="3000" spc="-30">
                <a:latin typeface="Times New Roman"/>
                <a:cs typeface="Times New Roman"/>
              </a:rPr>
              <a:t>river. </a:t>
            </a:r>
            <a:r>
              <a:rPr dirty="0" sz="3000">
                <a:latin typeface="Times New Roman"/>
                <a:cs typeface="Times New Roman"/>
              </a:rPr>
              <a:t>Now </a:t>
            </a: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 </a:t>
            </a:r>
            <a:r>
              <a:rPr dirty="0" sz="3000" spc="-5">
                <a:latin typeface="Times New Roman"/>
                <a:cs typeface="Times New Roman"/>
              </a:rPr>
              <a:t>required </a:t>
            </a:r>
            <a:r>
              <a:rPr dirty="0" sz="3000">
                <a:latin typeface="Times New Roman"/>
                <a:cs typeface="Times New Roman"/>
              </a:rPr>
              <a:t>to </a:t>
            </a:r>
            <a:r>
              <a:rPr dirty="0" sz="3000" spc="-5">
                <a:latin typeface="Times New Roman"/>
                <a:cs typeface="Times New Roman"/>
              </a:rPr>
              <a:t>fix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position </a:t>
            </a:r>
            <a:r>
              <a:rPr dirty="0" sz="3000">
                <a:latin typeface="Times New Roman"/>
                <a:cs typeface="Times New Roman"/>
              </a:rPr>
              <a:t>of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>
                <a:latin typeface="Times New Roman"/>
                <a:cs typeface="Times New Roman"/>
              </a:rPr>
              <a:t>on the sheet by  the </a:t>
            </a:r>
            <a:r>
              <a:rPr dirty="0" sz="3000" spc="-5">
                <a:latin typeface="Times New Roman"/>
                <a:cs typeface="Times New Roman"/>
              </a:rPr>
              <a:t>intersection </a:t>
            </a:r>
            <a:r>
              <a:rPr dirty="0" sz="3000">
                <a:latin typeface="Times New Roman"/>
                <a:cs typeface="Times New Roman"/>
              </a:rPr>
              <a:t>of rays, drawn from </a:t>
            </a:r>
            <a:r>
              <a:rPr dirty="0" sz="3000" spc="-5">
                <a:latin typeface="Times New Roman"/>
                <a:cs typeface="Times New Roman"/>
              </a:rPr>
              <a:t>A </a:t>
            </a:r>
            <a:r>
              <a:rPr dirty="0" sz="3000">
                <a:latin typeface="Times New Roman"/>
                <a:cs typeface="Times New Roman"/>
              </a:rPr>
              <a:t>and</a:t>
            </a:r>
            <a:r>
              <a:rPr dirty="0" sz="3000" spc="-31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B.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set </a:t>
            </a:r>
            <a:r>
              <a:rPr dirty="0" sz="3000">
                <a:latin typeface="Times New Roman"/>
                <a:cs typeface="Times New Roman"/>
              </a:rPr>
              <a:t>up at A. </a:t>
            </a: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leveled and centered  </a:t>
            </a:r>
            <a:r>
              <a:rPr dirty="0" sz="3000" spc="-5">
                <a:latin typeface="Times New Roman"/>
                <a:cs typeface="Times New Roman"/>
              </a:rPr>
              <a:t>so </a:t>
            </a:r>
            <a:r>
              <a:rPr dirty="0" sz="3000">
                <a:latin typeface="Times New Roman"/>
                <a:cs typeface="Times New Roman"/>
              </a:rPr>
              <a:t>that a </a:t>
            </a:r>
            <a:r>
              <a:rPr dirty="0" sz="3000" spc="-5">
                <a:latin typeface="Times New Roman"/>
                <a:cs typeface="Times New Roman"/>
              </a:rPr>
              <a:t>point </a:t>
            </a:r>
            <a:r>
              <a:rPr dirty="0" sz="3000">
                <a:latin typeface="Times New Roman"/>
                <a:cs typeface="Times New Roman"/>
              </a:rPr>
              <a:t>a </a:t>
            </a:r>
            <a:r>
              <a:rPr dirty="0" sz="3000" spc="-5">
                <a:latin typeface="Times New Roman"/>
                <a:cs typeface="Times New Roman"/>
              </a:rPr>
              <a:t>on </a:t>
            </a:r>
            <a:r>
              <a:rPr dirty="0" sz="3000">
                <a:latin typeface="Times New Roman"/>
                <a:cs typeface="Times New Roman"/>
              </a:rPr>
              <a:t>the sheet </a:t>
            </a:r>
            <a:r>
              <a:rPr dirty="0" sz="3000" spc="-5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just </a:t>
            </a:r>
            <a:r>
              <a:rPr dirty="0" sz="3000" spc="-5">
                <a:latin typeface="Times New Roman"/>
                <a:cs typeface="Times New Roman"/>
              </a:rPr>
              <a:t>over </a:t>
            </a:r>
            <a:r>
              <a:rPr dirty="0" sz="3000">
                <a:latin typeface="Times New Roman"/>
                <a:cs typeface="Times New Roman"/>
              </a:rPr>
              <a:t>the  </a:t>
            </a:r>
            <a:r>
              <a:rPr dirty="0" sz="3000" spc="-5">
                <a:latin typeface="Times New Roman"/>
                <a:cs typeface="Times New Roman"/>
              </a:rPr>
              <a:t>station </a:t>
            </a:r>
            <a:r>
              <a:rPr dirty="0" sz="3000" spc="-10">
                <a:latin typeface="Times New Roman"/>
                <a:cs typeface="Times New Roman"/>
              </a:rPr>
              <a:t>A. </a:t>
            </a:r>
            <a:r>
              <a:rPr dirty="0" sz="3000">
                <a:latin typeface="Times New Roman"/>
                <a:cs typeface="Times New Roman"/>
              </a:rPr>
              <a:t>The north </a:t>
            </a:r>
            <a:r>
              <a:rPr dirty="0" sz="3000" spc="-5">
                <a:latin typeface="Times New Roman"/>
                <a:cs typeface="Times New Roman"/>
              </a:rPr>
              <a:t>line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marked on the </a:t>
            </a:r>
            <a:r>
              <a:rPr dirty="0" sz="3000" spc="-5">
                <a:latin typeface="Times New Roman"/>
                <a:cs typeface="Times New Roman"/>
              </a:rPr>
              <a:t>right-  </a:t>
            </a:r>
            <a:r>
              <a:rPr dirty="0" sz="3000">
                <a:latin typeface="Times New Roman"/>
                <a:cs typeface="Times New Roman"/>
              </a:rPr>
              <a:t>hand top </a:t>
            </a:r>
            <a:r>
              <a:rPr dirty="0" sz="3000" spc="-20">
                <a:latin typeface="Times New Roman"/>
                <a:cs typeface="Times New Roman"/>
              </a:rPr>
              <a:t>corner,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45">
                <a:latin typeface="Times New Roman"/>
                <a:cs typeface="Times New Roman"/>
              </a:rPr>
              <a:t>Table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then</a:t>
            </a:r>
            <a:r>
              <a:rPr dirty="0" sz="3000" spc="5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clamped.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30">
                <a:latin typeface="Times New Roman"/>
                <a:cs typeface="Times New Roman"/>
              </a:rPr>
              <a:t>With </a:t>
            </a:r>
            <a:r>
              <a:rPr dirty="0" sz="3000">
                <a:latin typeface="Times New Roman"/>
                <a:cs typeface="Times New Roman"/>
              </a:rPr>
              <a:t>the alidade touching a, the object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>
                <a:latin typeface="Times New Roman"/>
                <a:cs typeface="Times New Roman"/>
              </a:rPr>
              <a:t>and the  ranging rod </a:t>
            </a:r>
            <a:r>
              <a:rPr dirty="0" sz="3000" spc="-5">
                <a:latin typeface="Times New Roman"/>
                <a:cs typeface="Times New Roman"/>
              </a:rPr>
              <a:t>at </a:t>
            </a:r>
            <a:r>
              <a:rPr dirty="0" sz="3000">
                <a:latin typeface="Times New Roman"/>
                <a:cs typeface="Times New Roman"/>
              </a:rPr>
              <a:t>B are bisected, </a:t>
            </a:r>
            <a:r>
              <a:rPr dirty="0" sz="3000" spc="-5">
                <a:latin typeface="Times New Roman"/>
                <a:cs typeface="Times New Roman"/>
              </a:rPr>
              <a:t>and </a:t>
            </a:r>
            <a:r>
              <a:rPr dirty="0" sz="3000">
                <a:latin typeface="Times New Roman"/>
                <a:cs typeface="Times New Roman"/>
              </a:rPr>
              <a:t>rays are drawn  </a:t>
            </a:r>
            <a:r>
              <a:rPr dirty="0" sz="3000" spc="-5">
                <a:latin typeface="Times New Roman"/>
                <a:cs typeface="Times New Roman"/>
              </a:rPr>
              <a:t>through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fiducial </a:t>
            </a:r>
            <a:r>
              <a:rPr dirty="0" sz="3000">
                <a:latin typeface="Times New Roman"/>
                <a:cs typeface="Times New Roman"/>
              </a:rPr>
              <a:t>edge on</a:t>
            </a:r>
            <a:r>
              <a:rPr dirty="0" sz="3000" spc="5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alidade,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5423" y="57911"/>
            <a:ext cx="7766304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2179320" marR="5080" indent="-1974214">
              <a:lnSpc>
                <a:spcPts val="4700"/>
              </a:lnSpc>
              <a:spcBef>
                <a:spcPts val="335"/>
              </a:spcBef>
            </a:pPr>
            <a:r>
              <a:rPr dirty="0" spc="-5"/>
              <a:t>Equipments and </a:t>
            </a:r>
            <a:r>
              <a:rPr dirty="0"/>
              <a:t>Accessories</a:t>
            </a:r>
            <a:r>
              <a:rPr dirty="0" spc="-200"/>
              <a:t> </a:t>
            </a:r>
            <a:r>
              <a:rPr dirty="0"/>
              <a:t>for  </a:t>
            </a:r>
            <a:r>
              <a:rPr dirty="0" spc="-5"/>
              <a:t>Plane</a:t>
            </a:r>
            <a:r>
              <a:rPr dirty="0" spc="-90"/>
              <a:t> </a:t>
            </a:r>
            <a:r>
              <a:rPr dirty="0" spc="-55"/>
              <a:t>Tabling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50846"/>
            <a:ext cx="4814316" cy="5407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791"/>
            <a:ext cx="4261485" cy="43186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480"/>
              </a:spcBef>
            </a:pPr>
            <a:r>
              <a:rPr dirty="0" sz="3200" b="1">
                <a:latin typeface="Times New Roman"/>
                <a:cs typeface="Times New Roman"/>
              </a:rPr>
              <a:t>Accessories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Times New Roman"/>
                <a:cs typeface="Times New Roman"/>
              </a:rPr>
              <a:t>Trough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Compass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Spirit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U-Fork with Plumb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bob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0">
                <a:latin typeface="Times New Roman"/>
                <a:cs typeface="Times New Roman"/>
              </a:rPr>
              <a:t>Water </a:t>
            </a:r>
            <a:r>
              <a:rPr dirty="0" sz="3200">
                <a:latin typeface="Times New Roman"/>
                <a:cs typeface="Times New Roman"/>
              </a:rPr>
              <a:t>proof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cover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Drawing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paper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Pins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Drawing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accessories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0015" y="1946148"/>
            <a:ext cx="3717036" cy="428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23409" y="1828736"/>
            <a:ext cx="3610991" cy="4177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04800"/>
            <a:ext cx="639775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66166"/>
            <a:ext cx="56489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65"/>
              <a:t> </a:t>
            </a:r>
            <a:r>
              <a:rPr dirty="0" sz="4400"/>
              <a:t>Intersection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05027" y="1726692"/>
            <a:ext cx="7498080" cy="475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600200"/>
            <a:ext cx="7391400" cy="464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16991"/>
            <a:ext cx="63977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78358"/>
            <a:ext cx="56489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65"/>
              <a:t> </a:t>
            </a:r>
            <a:r>
              <a:rPr dirty="0" sz="4400"/>
              <a:t>Intersection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61514"/>
            <a:ext cx="8592312" cy="5396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4038"/>
            <a:ext cx="8072755" cy="437007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355600" marR="571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distance AB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measured </a:t>
            </a:r>
            <a:r>
              <a:rPr dirty="0" sz="3000">
                <a:latin typeface="Times New Roman"/>
                <a:cs typeface="Times New Roman"/>
              </a:rPr>
              <a:t>and plotted </a:t>
            </a:r>
            <a:r>
              <a:rPr dirty="0" sz="3000" spc="-5">
                <a:latin typeface="Times New Roman"/>
                <a:cs typeface="Times New Roman"/>
              </a:rPr>
              <a:t>to </a:t>
            </a:r>
            <a:r>
              <a:rPr dirty="0" sz="3000">
                <a:latin typeface="Times New Roman"/>
                <a:cs typeface="Times New Roman"/>
              </a:rPr>
              <a:t>any  </a:t>
            </a:r>
            <a:r>
              <a:rPr dirty="0" sz="3000" spc="-5">
                <a:latin typeface="Times New Roman"/>
                <a:cs typeface="Times New Roman"/>
              </a:rPr>
              <a:t>suitable scale to obtain point</a:t>
            </a:r>
            <a:r>
              <a:rPr dirty="0" sz="3000" spc="10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b.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shifted </a:t>
            </a:r>
            <a:r>
              <a:rPr dirty="0" sz="3000">
                <a:latin typeface="Times New Roman"/>
                <a:cs typeface="Times New Roman"/>
              </a:rPr>
              <a:t>and centered over B and  leveled </a:t>
            </a:r>
            <a:r>
              <a:rPr dirty="0" sz="3000" spc="-20">
                <a:latin typeface="Times New Roman"/>
                <a:cs typeface="Times New Roman"/>
              </a:rPr>
              <a:t>properly. </a:t>
            </a:r>
            <a:r>
              <a:rPr dirty="0" sz="3000" spc="-5">
                <a:latin typeface="Times New Roman"/>
                <a:cs typeface="Times New Roman"/>
              </a:rPr>
              <a:t>Now </a:t>
            </a:r>
            <a:r>
              <a:rPr dirty="0" sz="3000">
                <a:latin typeface="Times New Roman"/>
                <a:cs typeface="Times New Roman"/>
              </a:rPr>
              <a:t>the alidade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placed along  the line ba and orientation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done </a:t>
            </a:r>
            <a:r>
              <a:rPr dirty="0" sz="3000">
                <a:latin typeface="Times New Roman"/>
                <a:cs typeface="Times New Roman"/>
              </a:rPr>
              <a:t>by </a:t>
            </a:r>
            <a:r>
              <a:rPr dirty="0" sz="3000" spc="-5">
                <a:latin typeface="Times New Roman"/>
                <a:cs typeface="Times New Roman"/>
              </a:rPr>
              <a:t>back  sighting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30">
                <a:latin typeface="Times New Roman"/>
                <a:cs typeface="Times New Roman"/>
              </a:rPr>
              <a:t>With </a:t>
            </a:r>
            <a:r>
              <a:rPr dirty="0" sz="3000">
                <a:latin typeface="Times New Roman"/>
                <a:cs typeface="Times New Roman"/>
              </a:rPr>
              <a:t>the alidade touching b, the object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 spc="-15">
                <a:latin typeface="Times New Roman"/>
                <a:cs typeface="Times New Roman"/>
              </a:rPr>
              <a:t>is  </a:t>
            </a:r>
            <a:r>
              <a:rPr dirty="0" sz="3000" spc="-5">
                <a:latin typeface="Times New Roman"/>
                <a:cs typeface="Times New Roman"/>
              </a:rPr>
              <a:t>bisected </a:t>
            </a:r>
            <a:r>
              <a:rPr dirty="0" sz="3000">
                <a:latin typeface="Times New Roman"/>
                <a:cs typeface="Times New Roman"/>
              </a:rPr>
              <a:t>and a ray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drawn, </a:t>
            </a:r>
            <a:r>
              <a:rPr dirty="0" sz="3000" spc="-5">
                <a:latin typeface="Times New Roman"/>
                <a:cs typeface="Times New Roman"/>
              </a:rPr>
              <a:t>suppose this </a:t>
            </a:r>
            <a:r>
              <a:rPr dirty="0" sz="3000">
                <a:latin typeface="Times New Roman"/>
                <a:cs typeface="Times New Roman"/>
              </a:rPr>
              <a:t>ray  intersects the previous rays </a:t>
            </a:r>
            <a:r>
              <a:rPr dirty="0" sz="3000" spc="-5">
                <a:latin typeface="Times New Roman"/>
                <a:cs typeface="Times New Roman"/>
              </a:rPr>
              <a:t>at point p. </a:t>
            </a:r>
            <a:r>
              <a:rPr dirty="0" sz="3000" spc="-1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point </a:t>
            </a:r>
            <a:r>
              <a:rPr dirty="0" sz="3000">
                <a:latin typeface="Times New Roman"/>
                <a:cs typeface="Times New Roman"/>
              </a:rPr>
              <a:t>p 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required plotted position </a:t>
            </a:r>
            <a:r>
              <a:rPr dirty="0" sz="3000">
                <a:latin typeface="Times New Roman"/>
                <a:cs typeface="Times New Roman"/>
              </a:rPr>
              <a:t>of</a:t>
            </a:r>
            <a:r>
              <a:rPr dirty="0" sz="3000" spc="10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P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316991"/>
            <a:ext cx="63977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478358"/>
            <a:ext cx="56489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65"/>
              <a:t> </a:t>
            </a:r>
            <a:r>
              <a:rPr dirty="0" sz="4400"/>
              <a:t>Intersection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57200" y="1371600"/>
            <a:ext cx="8305800" cy="5079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9803" y="316991"/>
            <a:ext cx="61310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520" y="478358"/>
            <a:ext cx="5380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180"/>
              <a:t> </a:t>
            </a:r>
            <a:r>
              <a:rPr dirty="0" sz="4400" spc="-30"/>
              <a:t>Traversing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269491"/>
            <a:ext cx="8336280" cy="536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9747" y="1211580"/>
            <a:ext cx="8563356" cy="499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316481"/>
            <a:ext cx="8074025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method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plane table surveying is used </a:t>
            </a:r>
            <a:r>
              <a:rPr dirty="0" sz="2800" spc="-10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plot a  traverse </a:t>
            </a:r>
            <a:r>
              <a:rPr dirty="0" sz="2800" spc="-1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cases stations have </a:t>
            </a:r>
            <a:r>
              <a:rPr dirty="0" sz="2800">
                <a:latin typeface="Times New Roman"/>
                <a:cs typeface="Times New Roman"/>
              </a:rPr>
              <a:t>not </a:t>
            </a:r>
            <a:r>
              <a:rPr dirty="0" sz="2800" spc="-5">
                <a:latin typeface="Times New Roman"/>
                <a:cs typeface="Times New Roman"/>
              </a:rPr>
              <a:t>been previously  plotted </a:t>
            </a:r>
            <a:r>
              <a:rPr dirty="0" sz="2800" spc="-1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some </a:t>
            </a:r>
            <a:r>
              <a:rPr dirty="0" sz="2800">
                <a:latin typeface="Times New Roman"/>
                <a:cs typeface="Times New Roman"/>
              </a:rPr>
              <a:t>other </a:t>
            </a:r>
            <a:r>
              <a:rPr dirty="0" sz="2800" spc="-5">
                <a:latin typeface="Times New Roman"/>
                <a:cs typeface="Times New Roman"/>
              </a:rPr>
              <a:t>methods. In this method,  traverse stations are first selected. The stations are  plotted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method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radiation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taking back sight  </a:t>
            </a:r>
            <a:r>
              <a:rPr dirty="0" sz="2800">
                <a:latin typeface="Times New Roman"/>
                <a:cs typeface="Times New Roman"/>
              </a:rPr>
              <a:t>on the </a:t>
            </a:r>
            <a:r>
              <a:rPr dirty="0" sz="2800" spc="-5">
                <a:latin typeface="Times New Roman"/>
                <a:cs typeface="Times New Roman"/>
              </a:rPr>
              <a:t>preceding station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a fore </a:t>
            </a:r>
            <a:r>
              <a:rPr dirty="0" sz="2800">
                <a:latin typeface="Times New Roman"/>
                <a:cs typeface="Times New Roman"/>
              </a:rPr>
              <a:t>sight </a:t>
            </a:r>
            <a:r>
              <a:rPr dirty="0" sz="2800" spc="-5">
                <a:latin typeface="Times New Roman"/>
                <a:cs typeface="Times New Roman"/>
              </a:rPr>
              <a:t>to the  following station. Here distances are generally  </a:t>
            </a:r>
            <a:r>
              <a:rPr dirty="0" sz="2800" spc="-10">
                <a:latin typeface="Times New Roman"/>
                <a:cs typeface="Times New Roman"/>
              </a:rPr>
              <a:t>measured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tachometric method and surveying work  has to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5">
                <a:latin typeface="Times New Roman"/>
                <a:cs typeface="Times New Roman"/>
              </a:rPr>
              <a:t>performed with great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care.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" y="1421891"/>
            <a:ext cx="8717280" cy="513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148" y="1363980"/>
            <a:ext cx="8944356" cy="422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7340" y="1382547"/>
            <a:ext cx="8455660" cy="4123054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Suppose </a:t>
            </a:r>
            <a:r>
              <a:rPr dirty="0" sz="2800" spc="-10">
                <a:latin typeface="Times New Roman"/>
                <a:cs typeface="Times New Roman"/>
              </a:rPr>
              <a:t>A,B,C,D </a:t>
            </a:r>
            <a:r>
              <a:rPr dirty="0" sz="2800" spc="-5">
                <a:latin typeface="Times New Roman"/>
                <a:cs typeface="Times New Roman"/>
              </a:rPr>
              <a:t>are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traverse</a:t>
            </a:r>
            <a:r>
              <a:rPr dirty="0" sz="2800" spc="-1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stations,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table is set </a:t>
            </a:r>
            <a:r>
              <a:rPr dirty="0" sz="2800" spc="-10">
                <a:latin typeface="Times New Roman"/>
                <a:cs typeface="Times New Roman"/>
              </a:rPr>
              <a:t>up 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station A, a suitable point a is  selected </a:t>
            </a:r>
            <a:r>
              <a:rPr dirty="0" sz="2800" spc="-10">
                <a:latin typeface="Times New Roman"/>
                <a:cs typeface="Times New Roman"/>
              </a:rPr>
              <a:t>on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sheet </a:t>
            </a:r>
            <a:r>
              <a:rPr dirty="0" sz="2800" spc="-5">
                <a:latin typeface="Times New Roman"/>
                <a:cs typeface="Times New Roman"/>
              </a:rPr>
              <a:t>in such a way that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whole area  </a:t>
            </a:r>
            <a:r>
              <a:rPr dirty="0" sz="2800" spc="-10">
                <a:latin typeface="Times New Roman"/>
                <a:cs typeface="Times New Roman"/>
              </a:rPr>
              <a:t>may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5">
                <a:latin typeface="Times New Roman"/>
                <a:cs typeface="Times New Roman"/>
              </a:rPr>
              <a:t>plotted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sheet. The table is centered,  leveled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clamped. The north line is marked </a:t>
            </a:r>
            <a:r>
              <a:rPr dirty="0" sz="2800" spc="5">
                <a:latin typeface="Times New Roman"/>
                <a:cs typeface="Times New Roman"/>
              </a:rPr>
              <a:t>on </a:t>
            </a:r>
            <a:r>
              <a:rPr dirty="0" sz="2800" spc="-5">
                <a:latin typeface="Times New Roman"/>
                <a:cs typeface="Times New Roman"/>
              </a:rPr>
              <a:t>the  </a:t>
            </a:r>
            <a:r>
              <a:rPr dirty="0" sz="2800">
                <a:latin typeface="Times New Roman"/>
                <a:cs typeface="Times New Roman"/>
              </a:rPr>
              <a:t>right-hand </a:t>
            </a:r>
            <a:r>
              <a:rPr dirty="0" sz="2800" spc="-5">
                <a:latin typeface="Times New Roman"/>
                <a:cs typeface="Times New Roman"/>
              </a:rPr>
              <a:t>top corner of the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sheet.</a:t>
            </a:r>
            <a:endParaRPr sz="28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30">
                <a:latin typeface="Times New Roman"/>
                <a:cs typeface="Times New Roman"/>
              </a:rPr>
              <a:t>With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alidade touching point a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ranging rod </a:t>
            </a:r>
            <a:r>
              <a:rPr dirty="0" sz="2800" spc="-10">
                <a:latin typeface="Times New Roman"/>
                <a:cs typeface="Times New Roman"/>
              </a:rPr>
              <a:t>at </a:t>
            </a:r>
            <a:r>
              <a:rPr dirty="0" sz="2800" spc="-5">
                <a:latin typeface="Times New Roman"/>
                <a:cs typeface="Times New Roman"/>
              </a:rPr>
              <a:t>B is  bisected and a ray is drawn. The distance </a:t>
            </a:r>
            <a:r>
              <a:rPr dirty="0" sz="2800" spc="-15">
                <a:latin typeface="Times New Roman"/>
                <a:cs typeface="Times New Roman"/>
              </a:rPr>
              <a:t>AB</a:t>
            </a:r>
            <a:r>
              <a:rPr dirty="0" sz="2800" spc="6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is  </a:t>
            </a:r>
            <a:r>
              <a:rPr dirty="0" sz="2800" spc="-10">
                <a:latin typeface="Times New Roman"/>
                <a:cs typeface="Times New Roman"/>
              </a:rPr>
              <a:t>measured </a:t>
            </a:r>
            <a:r>
              <a:rPr dirty="0" sz="2800" spc="-5">
                <a:latin typeface="Times New Roman"/>
                <a:cs typeface="Times New Roman"/>
              </a:rPr>
              <a:t>and plotted to any suitable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scale.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9803" y="316991"/>
            <a:ext cx="6131052" cy="944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2520" y="478358"/>
            <a:ext cx="5380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180"/>
              <a:t> </a:t>
            </a:r>
            <a:r>
              <a:rPr dirty="0" sz="4400" spc="-30"/>
              <a:t>Traversing</a:t>
            </a:r>
            <a:endParaRPr sz="4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9803" y="304800"/>
            <a:ext cx="613105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520" y="466166"/>
            <a:ext cx="5380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180"/>
              <a:t> </a:t>
            </a:r>
            <a:r>
              <a:rPr dirty="0" sz="4400" spc="-30"/>
              <a:t>Traversing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37972" y="1869948"/>
            <a:ext cx="7650480" cy="460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" y="1752600"/>
            <a:ext cx="7543800" cy="449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843" y="1437132"/>
            <a:ext cx="8549640" cy="4568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538985"/>
            <a:ext cx="8073390" cy="438848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The table </a:t>
            </a:r>
            <a:r>
              <a:rPr dirty="0" sz="2700" spc="-10">
                <a:latin typeface="Times New Roman"/>
                <a:cs typeface="Times New Roman"/>
              </a:rPr>
              <a:t>is </a:t>
            </a:r>
            <a:r>
              <a:rPr dirty="0" sz="2700">
                <a:latin typeface="Times New Roman"/>
                <a:cs typeface="Times New Roman"/>
              </a:rPr>
              <a:t>shifted touching point a the </a:t>
            </a:r>
            <a:r>
              <a:rPr dirty="0" sz="2700" spc="-5">
                <a:latin typeface="Times New Roman"/>
                <a:cs typeface="Times New Roman"/>
              </a:rPr>
              <a:t>ranging </a:t>
            </a:r>
            <a:r>
              <a:rPr dirty="0" sz="2700">
                <a:latin typeface="Times New Roman"/>
                <a:cs typeface="Times New Roman"/>
              </a:rPr>
              <a:t>rod at  B is bisected </a:t>
            </a:r>
            <a:r>
              <a:rPr dirty="0" sz="2700" spc="-5">
                <a:latin typeface="Times New Roman"/>
                <a:cs typeface="Times New Roman"/>
              </a:rPr>
              <a:t>and </a:t>
            </a:r>
            <a:r>
              <a:rPr dirty="0" sz="2700">
                <a:latin typeface="Times New Roman"/>
                <a:cs typeface="Times New Roman"/>
              </a:rPr>
              <a:t>a ray </a:t>
            </a:r>
            <a:r>
              <a:rPr dirty="0" sz="2700" spc="-10">
                <a:latin typeface="Times New Roman"/>
                <a:cs typeface="Times New Roman"/>
              </a:rPr>
              <a:t>is </a:t>
            </a:r>
            <a:r>
              <a:rPr dirty="0" sz="2700" spc="-5">
                <a:latin typeface="Times New Roman"/>
                <a:cs typeface="Times New Roman"/>
              </a:rPr>
              <a:t>drawn. </a:t>
            </a:r>
            <a:r>
              <a:rPr dirty="0" sz="2700">
                <a:latin typeface="Times New Roman"/>
                <a:cs typeface="Times New Roman"/>
              </a:rPr>
              <a:t>The </a:t>
            </a:r>
            <a:r>
              <a:rPr dirty="0" sz="2700" spc="-5">
                <a:latin typeface="Times New Roman"/>
                <a:cs typeface="Times New Roman"/>
              </a:rPr>
              <a:t>distance </a:t>
            </a:r>
            <a:r>
              <a:rPr dirty="0" sz="2700">
                <a:latin typeface="Times New Roman"/>
                <a:cs typeface="Times New Roman"/>
              </a:rPr>
              <a:t>is  </a:t>
            </a:r>
            <a:r>
              <a:rPr dirty="0" sz="2700" spc="-5">
                <a:latin typeface="Times New Roman"/>
                <a:cs typeface="Times New Roman"/>
              </a:rPr>
              <a:t>measured </a:t>
            </a:r>
            <a:r>
              <a:rPr dirty="0" sz="2700">
                <a:latin typeface="Times New Roman"/>
                <a:cs typeface="Times New Roman"/>
              </a:rPr>
              <a:t>and plotted to any suitable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scale.</a:t>
            </a:r>
            <a:endParaRPr sz="27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The table is shifted and centered over </a:t>
            </a:r>
            <a:r>
              <a:rPr dirty="0" sz="2700" spc="-5">
                <a:latin typeface="Times New Roman"/>
                <a:cs typeface="Times New Roman"/>
              </a:rPr>
              <a:t>B. </a:t>
            </a:r>
            <a:r>
              <a:rPr dirty="0" sz="2700">
                <a:latin typeface="Times New Roman"/>
                <a:cs typeface="Times New Roman"/>
              </a:rPr>
              <a:t>It is </a:t>
            </a:r>
            <a:r>
              <a:rPr dirty="0" sz="2700" spc="-5">
                <a:latin typeface="Times New Roman"/>
                <a:cs typeface="Times New Roman"/>
              </a:rPr>
              <a:t>then  </a:t>
            </a:r>
            <a:r>
              <a:rPr dirty="0" sz="2700">
                <a:latin typeface="Times New Roman"/>
                <a:cs typeface="Times New Roman"/>
              </a:rPr>
              <a:t>leveled, oriented by back sighting and</a:t>
            </a:r>
            <a:r>
              <a:rPr dirty="0" sz="2700" spc="-114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clamped.</a:t>
            </a:r>
            <a:endParaRPr sz="27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 spc="-30">
                <a:latin typeface="Times New Roman"/>
                <a:cs typeface="Times New Roman"/>
              </a:rPr>
              <a:t>With </a:t>
            </a:r>
            <a:r>
              <a:rPr dirty="0" sz="2700">
                <a:latin typeface="Times New Roman"/>
                <a:cs typeface="Times New Roman"/>
              </a:rPr>
              <a:t>the alidade touching point b, the ranging rod at C  is bisected and ray is drawn. The distance </a:t>
            </a:r>
            <a:r>
              <a:rPr dirty="0" sz="2700" spc="-5">
                <a:latin typeface="Times New Roman"/>
                <a:cs typeface="Times New Roman"/>
              </a:rPr>
              <a:t>BC </a:t>
            </a:r>
            <a:r>
              <a:rPr dirty="0" sz="2700" spc="-10">
                <a:latin typeface="Times New Roman"/>
                <a:cs typeface="Times New Roman"/>
              </a:rPr>
              <a:t>is  </a:t>
            </a:r>
            <a:r>
              <a:rPr dirty="0" sz="2700" spc="-5">
                <a:latin typeface="Times New Roman"/>
                <a:cs typeface="Times New Roman"/>
              </a:rPr>
              <a:t>measured </a:t>
            </a:r>
            <a:r>
              <a:rPr dirty="0" sz="2700">
                <a:latin typeface="Times New Roman"/>
                <a:cs typeface="Times New Roman"/>
              </a:rPr>
              <a:t>and plotted to the same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scale.</a:t>
            </a:r>
            <a:endParaRPr sz="2700">
              <a:latin typeface="Times New Roman"/>
              <a:cs typeface="Times New Roman"/>
            </a:endParaRPr>
          </a:p>
          <a:p>
            <a:pPr algn="just" marL="355600" marR="762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The table is shifted and </a:t>
            </a:r>
            <a:r>
              <a:rPr dirty="0" sz="2700" spc="-5">
                <a:latin typeface="Times New Roman"/>
                <a:cs typeface="Times New Roman"/>
              </a:rPr>
              <a:t>set </a:t>
            </a:r>
            <a:r>
              <a:rPr dirty="0" sz="2700">
                <a:latin typeface="Times New Roman"/>
                <a:cs typeface="Times New Roman"/>
              </a:rPr>
              <a:t>up </a:t>
            </a:r>
            <a:r>
              <a:rPr dirty="0" sz="2700" spc="-10">
                <a:latin typeface="Times New Roman"/>
                <a:cs typeface="Times New Roman"/>
              </a:rPr>
              <a:t>at </a:t>
            </a:r>
            <a:r>
              <a:rPr dirty="0" sz="2700">
                <a:latin typeface="Times New Roman"/>
                <a:cs typeface="Times New Roman"/>
              </a:rPr>
              <a:t>C </a:t>
            </a:r>
            <a:r>
              <a:rPr dirty="0" sz="2700" spc="-5">
                <a:latin typeface="Times New Roman"/>
                <a:cs typeface="Times New Roman"/>
              </a:rPr>
              <a:t>and </a:t>
            </a:r>
            <a:r>
              <a:rPr dirty="0" sz="2700">
                <a:latin typeface="Times New Roman"/>
                <a:cs typeface="Times New Roman"/>
              </a:rPr>
              <a:t>the same  procedure is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repeated.</a:t>
            </a:r>
            <a:endParaRPr sz="27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In this </a:t>
            </a:r>
            <a:r>
              <a:rPr dirty="0" sz="2700" spc="-20">
                <a:latin typeface="Times New Roman"/>
                <a:cs typeface="Times New Roman"/>
              </a:rPr>
              <a:t>manner, </a:t>
            </a:r>
            <a:r>
              <a:rPr dirty="0" sz="2700">
                <a:latin typeface="Times New Roman"/>
                <a:cs typeface="Times New Roman"/>
              </a:rPr>
              <a:t>all </a:t>
            </a:r>
            <a:r>
              <a:rPr dirty="0" sz="2700" spc="-5">
                <a:latin typeface="Times New Roman"/>
                <a:cs typeface="Times New Roman"/>
              </a:rPr>
              <a:t>stations </a:t>
            </a:r>
            <a:r>
              <a:rPr dirty="0" sz="2700">
                <a:latin typeface="Times New Roman"/>
                <a:cs typeface="Times New Roman"/>
              </a:rPr>
              <a:t>of the </a:t>
            </a:r>
            <a:r>
              <a:rPr dirty="0" sz="2700" spc="-5">
                <a:latin typeface="Times New Roman"/>
                <a:cs typeface="Times New Roman"/>
              </a:rPr>
              <a:t>traverse </a:t>
            </a:r>
            <a:r>
              <a:rPr dirty="0" sz="2700">
                <a:latin typeface="Times New Roman"/>
                <a:cs typeface="Times New Roman"/>
              </a:rPr>
              <a:t>are  connected.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9803" y="316991"/>
            <a:ext cx="6131052" cy="944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2520" y="478358"/>
            <a:ext cx="5380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180"/>
              <a:t> </a:t>
            </a:r>
            <a:r>
              <a:rPr dirty="0" sz="4400" spc="-30"/>
              <a:t>Traversing</a:t>
            </a:r>
            <a:endParaRPr sz="4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9803" y="304800"/>
            <a:ext cx="613105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520" y="466166"/>
            <a:ext cx="5380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180"/>
              <a:t> </a:t>
            </a:r>
            <a:r>
              <a:rPr dirty="0" sz="4400" spc="-30"/>
              <a:t>Traversing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56944"/>
            <a:ext cx="8592312" cy="4887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4038"/>
            <a:ext cx="8073390" cy="469011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 b="1">
                <a:latin typeface="Times New Roman"/>
                <a:cs typeface="Times New Roman"/>
              </a:rPr>
              <a:t>Check lines. </a:t>
            </a:r>
            <a:r>
              <a:rPr dirty="0" sz="3000" spc="-105">
                <a:latin typeface="Times New Roman"/>
                <a:cs typeface="Times New Roman"/>
              </a:rPr>
              <a:t>To </a:t>
            </a:r>
            <a:r>
              <a:rPr dirty="0" sz="3000">
                <a:latin typeface="Times New Roman"/>
                <a:cs typeface="Times New Roman"/>
              </a:rPr>
              <a:t>check the accuracy of the plane  table traverse, a few </a:t>
            </a:r>
            <a:r>
              <a:rPr dirty="0" sz="3000" spc="-5">
                <a:latin typeface="Times New Roman"/>
                <a:cs typeface="Times New Roman"/>
              </a:rPr>
              <a:t>check lines </a:t>
            </a:r>
            <a:r>
              <a:rPr dirty="0" sz="3000">
                <a:latin typeface="Times New Roman"/>
                <a:cs typeface="Times New Roman"/>
              </a:rPr>
              <a:t>are taken </a:t>
            </a:r>
            <a:r>
              <a:rPr dirty="0" sz="3000" spc="-5">
                <a:latin typeface="Times New Roman"/>
                <a:cs typeface="Times New Roman"/>
              </a:rPr>
              <a:t>by  sighting </a:t>
            </a:r>
            <a:r>
              <a:rPr dirty="0" sz="3000">
                <a:latin typeface="Times New Roman"/>
                <a:cs typeface="Times New Roman"/>
              </a:rPr>
              <a:t>back </a:t>
            </a:r>
            <a:r>
              <a:rPr dirty="0" sz="3000" spc="-5">
                <a:latin typeface="Times New Roman"/>
                <a:cs typeface="Times New Roman"/>
              </a:rPr>
              <a:t>to some </a:t>
            </a:r>
            <a:r>
              <a:rPr dirty="0" sz="3000">
                <a:latin typeface="Times New Roman"/>
                <a:cs typeface="Times New Roman"/>
              </a:rPr>
              <a:t>preceding</a:t>
            </a:r>
            <a:r>
              <a:rPr dirty="0" sz="3000" spc="6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station.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10" b="1">
                <a:latin typeface="Times New Roman"/>
                <a:cs typeface="Times New Roman"/>
              </a:rPr>
              <a:t>Error </a:t>
            </a:r>
            <a:r>
              <a:rPr dirty="0" sz="3000" b="1">
                <a:latin typeface="Times New Roman"/>
                <a:cs typeface="Times New Roman"/>
              </a:rPr>
              <a:t>of </a:t>
            </a:r>
            <a:r>
              <a:rPr dirty="0" sz="3000" spc="-10" b="1">
                <a:latin typeface="Times New Roman"/>
                <a:cs typeface="Times New Roman"/>
              </a:rPr>
              <a:t>closure </a:t>
            </a:r>
            <a:r>
              <a:rPr dirty="0" sz="3000">
                <a:latin typeface="Times New Roman"/>
                <a:cs typeface="Times New Roman"/>
              </a:rPr>
              <a:t>. </a:t>
            </a:r>
            <a:r>
              <a:rPr dirty="0" sz="3000" spc="-5">
                <a:latin typeface="Times New Roman"/>
                <a:cs typeface="Times New Roman"/>
              </a:rPr>
              <a:t>If </a:t>
            </a:r>
            <a:r>
              <a:rPr dirty="0" sz="3000">
                <a:latin typeface="Times New Roman"/>
                <a:cs typeface="Times New Roman"/>
              </a:rPr>
              <a:t>the traverse </a:t>
            </a:r>
            <a:r>
              <a:rPr dirty="0" sz="3000" spc="-5">
                <a:latin typeface="Times New Roman"/>
                <a:cs typeface="Times New Roman"/>
              </a:rPr>
              <a:t>to </a:t>
            </a:r>
            <a:r>
              <a:rPr dirty="0" sz="3000">
                <a:latin typeface="Times New Roman"/>
                <a:cs typeface="Times New Roman"/>
              </a:rPr>
              <a:t>be plotted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a  closed </a:t>
            </a:r>
            <a:r>
              <a:rPr dirty="0" sz="3000" spc="-5">
                <a:latin typeface="Times New Roman"/>
                <a:cs typeface="Times New Roman"/>
              </a:rPr>
              <a:t>traverse,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foresight </a:t>
            </a:r>
            <a:r>
              <a:rPr dirty="0" sz="3000">
                <a:latin typeface="Times New Roman"/>
                <a:cs typeface="Times New Roman"/>
              </a:rPr>
              <a:t>from the terminating  </a:t>
            </a:r>
            <a:r>
              <a:rPr dirty="0" sz="3000" spc="-5">
                <a:latin typeface="Times New Roman"/>
                <a:cs typeface="Times New Roman"/>
              </a:rPr>
              <a:t>station should </a:t>
            </a:r>
            <a:r>
              <a:rPr dirty="0" sz="3000">
                <a:latin typeface="Times New Roman"/>
                <a:cs typeface="Times New Roman"/>
              </a:rPr>
              <a:t>pass </a:t>
            </a:r>
            <a:r>
              <a:rPr dirty="0" sz="3000" spc="-5">
                <a:latin typeface="Times New Roman"/>
                <a:cs typeface="Times New Roman"/>
              </a:rPr>
              <a:t>through </a:t>
            </a:r>
            <a:r>
              <a:rPr dirty="0" sz="3000">
                <a:latin typeface="Times New Roman"/>
                <a:cs typeface="Times New Roman"/>
              </a:rPr>
              <a:t>the first station.  </a:t>
            </a:r>
            <a:r>
              <a:rPr dirty="0" sz="3000" spc="-5">
                <a:latin typeface="Times New Roman"/>
                <a:cs typeface="Times New Roman"/>
              </a:rPr>
              <a:t>Otherwise </a:t>
            </a:r>
            <a:r>
              <a:rPr dirty="0" sz="3000">
                <a:latin typeface="Times New Roman"/>
                <a:cs typeface="Times New Roman"/>
              </a:rPr>
              <a:t>the amount by which plotted position  of the first </a:t>
            </a:r>
            <a:r>
              <a:rPr dirty="0" sz="3000" spc="-5">
                <a:latin typeface="Times New Roman"/>
                <a:cs typeface="Times New Roman"/>
              </a:rPr>
              <a:t>station </a:t>
            </a:r>
            <a:r>
              <a:rPr dirty="0" sz="3000" spc="5">
                <a:latin typeface="Times New Roman"/>
                <a:cs typeface="Times New Roman"/>
              </a:rPr>
              <a:t>on </a:t>
            </a:r>
            <a:r>
              <a:rPr dirty="0" sz="3000">
                <a:latin typeface="Times New Roman"/>
                <a:cs typeface="Times New Roman"/>
              </a:rPr>
              <a:t>the foresight </a:t>
            </a:r>
            <a:r>
              <a:rPr dirty="0" sz="3000" spc="-5">
                <a:latin typeface="Times New Roman"/>
                <a:cs typeface="Times New Roman"/>
              </a:rPr>
              <a:t>fails to </a:t>
            </a:r>
            <a:r>
              <a:rPr dirty="0" sz="3000">
                <a:latin typeface="Times New Roman"/>
                <a:cs typeface="Times New Roman"/>
              </a:rPr>
              <a:t>close is  designated </a:t>
            </a:r>
            <a:r>
              <a:rPr dirty="0" sz="3000" spc="-5">
                <a:latin typeface="Times New Roman"/>
                <a:cs typeface="Times New Roman"/>
              </a:rPr>
              <a:t>as </a:t>
            </a:r>
            <a:r>
              <a:rPr dirty="0" sz="3000">
                <a:latin typeface="Times New Roman"/>
                <a:cs typeface="Times New Roman"/>
              </a:rPr>
              <a:t>the error of </a:t>
            </a:r>
            <a:r>
              <a:rPr dirty="0" sz="3000" spc="-5">
                <a:latin typeface="Times New Roman"/>
                <a:cs typeface="Times New Roman"/>
              </a:rPr>
              <a:t>closure. 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adjusted  </a:t>
            </a:r>
            <a:r>
              <a:rPr dirty="0" sz="3000" spc="-15">
                <a:latin typeface="Times New Roman"/>
                <a:cs typeface="Times New Roman"/>
              </a:rPr>
              <a:t>graphically,</a:t>
            </a:r>
            <a:r>
              <a:rPr dirty="0" sz="3000" spc="72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if </a:t>
            </a:r>
            <a:r>
              <a:rPr dirty="0" sz="3000">
                <a:latin typeface="Times New Roman"/>
                <a:cs typeface="Times New Roman"/>
              </a:rPr>
              <a:t>the error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within permissible  limits, </a:t>
            </a:r>
            <a:r>
              <a:rPr dirty="0" sz="3000">
                <a:latin typeface="Times New Roman"/>
                <a:cs typeface="Times New Roman"/>
              </a:rPr>
              <a:t>before any </a:t>
            </a:r>
            <a:r>
              <a:rPr dirty="0" sz="3000" spc="-5">
                <a:latin typeface="Times New Roman"/>
                <a:cs typeface="Times New Roman"/>
              </a:rPr>
              <a:t>further plotting works </a:t>
            </a:r>
            <a:r>
              <a:rPr dirty="0" sz="3000">
                <a:latin typeface="Times New Roman"/>
                <a:cs typeface="Times New Roman"/>
              </a:rPr>
              <a:t>are</a:t>
            </a:r>
            <a:r>
              <a:rPr dirty="0" sz="3000" spc="8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done.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9803" y="316991"/>
            <a:ext cx="61310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520" y="478358"/>
            <a:ext cx="5380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180"/>
              <a:t> </a:t>
            </a:r>
            <a:r>
              <a:rPr dirty="0" sz="4400" spc="-30"/>
              <a:t>Traversing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57200" y="1447800"/>
            <a:ext cx="8153400" cy="5079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03832" y="316991"/>
            <a:ext cx="568147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6548" y="478358"/>
            <a:ext cx="49320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90"/>
              <a:t> </a:t>
            </a:r>
            <a:r>
              <a:rPr dirty="0" sz="4400"/>
              <a:t>Resection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15796"/>
            <a:ext cx="8592312" cy="4425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8317"/>
            <a:ext cx="8072755" cy="423291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Resection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process </a:t>
            </a:r>
            <a:r>
              <a:rPr dirty="0" sz="3000">
                <a:latin typeface="Times New Roman"/>
                <a:cs typeface="Times New Roman"/>
              </a:rPr>
              <a:t>of determining the  plotted </a:t>
            </a:r>
            <a:r>
              <a:rPr dirty="0" sz="3000" spc="-5">
                <a:latin typeface="Times New Roman"/>
                <a:cs typeface="Times New Roman"/>
              </a:rPr>
              <a:t>position of </a:t>
            </a:r>
            <a:r>
              <a:rPr dirty="0" sz="3000">
                <a:latin typeface="Times New Roman"/>
                <a:cs typeface="Times New Roman"/>
              </a:rPr>
              <a:t>the station occupied </a:t>
            </a:r>
            <a:r>
              <a:rPr dirty="0" sz="3000" spc="-5">
                <a:latin typeface="Times New Roman"/>
                <a:cs typeface="Times New Roman"/>
              </a:rPr>
              <a:t>by </a:t>
            </a:r>
            <a:r>
              <a:rPr dirty="0" sz="3000">
                <a:latin typeface="Times New Roman"/>
                <a:cs typeface="Times New Roman"/>
              </a:rPr>
              <a:t>the  plane table, by means of </a:t>
            </a:r>
            <a:r>
              <a:rPr dirty="0" sz="3000" spc="-5">
                <a:latin typeface="Times New Roman"/>
                <a:cs typeface="Times New Roman"/>
              </a:rPr>
              <a:t>sights taken towards  known points, locations </a:t>
            </a:r>
            <a:r>
              <a:rPr dirty="0" sz="3000">
                <a:latin typeface="Times New Roman"/>
                <a:cs typeface="Times New Roman"/>
              </a:rPr>
              <a:t>of </a:t>
            </a:r>
            <a:r>
              <a:rPr dirty="0" sz="3000" spc="-5">
                <a:latin typeface="Times New Roman"/>
                <a:cs typeface="Times New Roman"/>
              </a:rPr>
              <a:t>which have </a:t>
            </a:r>
            <a:r>
              <a:rPr dirty="0" sz="3000">
                <a:latin typeface="Times New Roman"/>
                <a:cs typeface="Times New Roman"/>
              </a:rPr>
              <a:t>been  </a:t>
            </a:r>
            <a:r>
              <a:rPr dirty="0" sz="3000" spc="-5">
                <a:latin typeface="Times New Roman"/>
                <a:cs typeface="Times New Roman"/>
              </a:rPr>
              <a:t>plotted.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There are four </a:t>
            </a:r>
            <a:r>
              <a:rPr dirty="0" sz="3000" spc="-5">
                <a:latin typeface="Times New Roman"/>
                <a:cs typeface="Times New Roman"/>
              </a:rPr>
              <a:t>methods </a:t>
            </a:r>
            <a:r>
              <a:rPr dirty="0" sz="3000">
                <a:latin typeface="Times New Roman"/>
                <a:cs typeface="Times New Roman"/>
              </a:rPr>
              <a:t>of</a:t>
            </a:r>
            <a:r>
              <a:rPr dirty="0" sz="3000" spc="3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resection.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By</a:t>
            </a:r>
            <a:r>
              <a:rPr dirty="0" sz="3000" spc="-2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Compass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By back</a:t>
            </a:r>
            <a:r>
              <a:rPr dirty="0" sz="3000" spc="-1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sighting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By </a:t>
            </a:r>
            <a:r>
              <a:rPr dirty="0" sz="3000" spc="-5">
                <a:latin typeface="Times New Roman"/>
                <a:cs typeface="Times New Roman"/>
              </a:rPr>
              <a:t>two </a:t>
            </a:r>
            <a:r>
              <a:rPr dirty="0" sz="3000">
                <a:latin typeface="Times New Roman"/>
                <a:cs typeface="Times New Roman"/>
              </a:rPr>
              <a:t>point</a:t>
            </a:r>
            <a:r>
              <a:rPr dirty="0" sz="3000" spc="-1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problem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By </a:t>
            </a:r>
            <a:r>
              <a:rPr dirty="0" sz="3000" spc="-5">
                <a:latin typeface="Times New Roman"/>
                <a:cs typeface="Times New Roman"/>
              </a:rPr>
              <a:t>three point</a:t>
            </a:r>
            <a:r>
              <a:rPr dirty="0" sz="3000" spc="1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problem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27148" y="316991"/>
            <a:ext cx="3668267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9864" y="478358"/>
            <a:ext cx="29178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Equipments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50847"/>
            <a:ext cx="8622792" cy="4421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0989"/>
            <a:ext cx="8073390" cy="42214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Plane </a:t>
            </a:r>
            <a:r>
              <a:rPr dirty="0" sz="3200" spc="-50" b="1">
                <a:latin typeface="Times New Roman"/>
                <a:cs typeface="Times New Roman"/>
              </a:rPr>
              <a:t>Table</a:t>
            </a:r>
            <a:r>
              <a:rPr dirty="0" sz="3200" spc="-50">
                <a:latin typeface="Times New Roman"/>
                <a:cs typeface="Times New Roman"/>
              </a:rPr>
              <a:t>: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drawing board </a:t>
            </a:r>
            <a:r>
              <a:rPr dirty="0" sz="3200" spc="-5">
                <a:latin typeface="Times New Roman"/>
                <a:cs typeface="Times New Roman"/>
              </a:rPr>
              <a:t>for </a:t>
            </a:r>
            <a:r>
              <a:rPr dirty="0" sz="3200">
                <a:latin typeface="Times New Roman"/>
                <a:cs typeface="Times New Roman"/>
              </a:rPr>
              <a:t>plane  tabling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made </a:t>
            </a:r>
            <a:r>
              <a:rPr dirty="0" sz="3200" spc="-5">
                <a:latin typeface="Times New Roman"/>
                <a:cs typeface="Times New Roman"/>
              </a:rPr>
              <a:t>from </a:t>
            </a:r>
            <a:r>
              <a:rPr dirty="0" sz="3200">
                <a:latin typeface="Times New Roman"/>
                <a:cs typeface="Times New Roman"/>
              </a:rPr>
              <a:t>well-seasoned </a:t>
            </a:r>
            <a:r>
              <a:rPr dirty="0" sz="3200" spc="-5">
                <a:latin typeface="Times New Roman"/>
                <a:cs typeface="Times New Roman"/>
              </a:rPr>
              <a:t>wood with  its </a:t>
            </a:r>
            <a:r>
              <a:rPr dirty="0" sz="3200" spc="5">
                <a:latin typeface="Times New Roman"/>
                <a:cs typeface="Times New Roman"/>
              </a:rPr>
              <a:t>upper </a:t>
            </a:r>
            <a:r>
              <a:rPr dirty="0" sz="3200">
                <a:latin typeface="Times New Roman"/>
                <a:cs typeface="Times New Roman"/>
              </a:rPr>
              <a:t>surface exactly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plane.</a:t>
            </a:r>
            <a:endParaRPr sz="3200">
              <a:latin typeface="Times New Roman"/>
              <a:cs typeface="Times New Roman"/>
            </a:endParaRPr>
          </a:p>
          <a:p>
            <a:pPr algn="just" marL="355600" marR="762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normally rectangular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shape </a:t>
            </a:r>
            <a:r>
              <a:rPr dirty="0" sz="3200" b="1">
                <a:latin typeface="Times New Roman"/>
                <a:cs typeface="Times New Roman"/>
              </a:rPr>
              <a:t>with size </a:t>
            </a:r>
            <a:r>
              <a:rPr dirty="0" sz="3200" spc="-10" b="1">
                <a:latin typeface="Times New Roman"/>
                <a:cs typeface="Times New Roman"/>
              </a:rPr>
              <a:t>75  </a:t>
            </a:r>
            <a:r>
              <a:rPr dirty="0" sz="3200" b="1">
                <a:latin typeface="Times New Roman"/>
                <a:cs typeface="Times New Roman"/>
              </a:rPr>
              <a:t>cm x 60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cm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mounted </a:t>
            </a:r>
            <a:r>
              <a:rPr dirty="0" sz="3200">
                <a:latin typeface="Times New Roman"/>
                <a:cs typeface="Times New Roman"/>
              </a:rPr>
              <a:t>on a </a:t>
            </a:r>
            <a:r>
              <a:rPr dirty="0" sz="3200" spc="-5">
                <a:latin typeface="Times New Roman"/>
                <a:cs typeface="Times New Roman"/>
              </a:rPr>
              <a:t>tripod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spc="-5">
                <a:latin typeface="Times New Roman"/>
                <a:cs typeface="Times New Roman"/>
              </a:rPr>
              <a:t>clamps </a:t>
            </a:r>
            <a:r>
              <a:rPr dirty="0" sz="3200" spc="-10">
                <a:latin typeface="Times New Roman"/>
                <a:cs typeface="Times New Roman"/>
              </a:rPr>
              <a:t>are  </a:t>
            </a:r>
            <a:r>
              <a:rPr dirty="0" sz="3200">
                <a:latin typeface="Times New Roman"/>
                <a:cs typeface="Times New Roman"/>
              </a:rPr>
              <a:t>provided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fix </a:t>
            </a:r>
            <a:r>
              <a:rPr dirty="0" sz="3200" spc="-5">
                <a:latin typeface="Times New Roman"/>
                <a:cs typeface="Times New Roman"/>
              </a:rPr>
              <a:t>it in any </a:t>
            </a:r>
            <a:r>
              <a:rPr dirty="0" sz="3200">
                <a:latin typeface="Times New Roman"/>
                <a:cs typeface="Times New Roman"/>
              </a:rPr>
              <a:t>direction. </a:t>
            </a:r>
            <a:r>
              <a:rPr dirty="0" sz="3200" spc="-5">
                <a:latin typeface="Times New Roman"/>
                <a:cs typeface="Times New Roman"/>
              </a:rPr>
              <a:t>The table  </a:t>
            </a:r>
            <a:r>
              <a:rPr dirty="0" sz="3200" spc="5">
                <a:latin typeface="Times New Roman"/>
                <a:cs typeface="Times New Roman"/>
              </a:rPr>
              <a:t>can </a:t>
            </a:r>
            <a:r>
              <a:rPr dirty="0" sz="3200" spc="-5">
                <a:latin typeface="Times New Roman"/>
                <a:cs typeface="Times New Roman"/>
              </a:rPr>
              <a:t>revolved about its vertical </a:t>
            </a:r>
            <a:r>
              <a:rPr dirty="0" sz="3200">
                <a:latin typeface="Times New Roman"/>
                <a:cs typeface="Times New Roman"/>
              </a:rPr>
              <a:t>axis and </a:t>
            </a:r>
            <a:r>
              <a:rPr dirty="0" sz="3200" spc="5">
                <a:latin typeface="Times New Roman"/>
                <a:cs typeface="Times New Roman"/>
              </a:rPr>
              <a:t>can be  </a:t>
            </a:r>
            <a:r>
              <a:rPr dirty="0" sz="3200">
                <a:latin typeface="Times New Roman"/>
                <a:cs typeface="Times New Roman"/>
              </a:rPr>
              <a:t>clamped in any position, when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necessary.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03832" y="304800"/>
            <a:ext cx="568147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6548" y="466166"/>
            <a:ext cx="49320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90"/>
              <a:t> </a:t>
            </a:r>
            <a:r>
              <a:rPr dirty="0" sz="4400"/>
              <a:t>Resection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61514"/>
            <a:ext cx="8592312" cy="5396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4038"/>
            <a:ext cx="8073390" cy="478155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Suppose </a:t>
            </a:r>
            <a:r>
              <a:rPr dirty="0" sz="3000" spc="-5">
                <a:latin typeface="Times New Roman"/>
                <a:cs typeface="Times New Roman"/>
              </a:rPr>
              <a:t>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required </a:t>
            </a:r>
            <a:r>
              <a:rPr dirty="0" sz="3000" spc="-5">
                <a:latin typeface="Times New Roman"/>
                <a:cs typeface="Times New Roman"/>
              </a:rPr>
              <a:t>to establish </a:t>
            </a:r>
            <a:r>
              <a:rPr dirty="0" sz="3000">
                <a:latin typeface="Times New Roman"/>
                <a:cs typeface="Times New Roman"/>
              </a:rPr>
              <a:t>a </a:t>
            </a:r>
            <a:r>
              <a:rPr dirty="0" sz="3000" spc="-5">
                <a:latin typeface="Times New Roman"/>
                <a:cs typeface="Times New Roman"/>
              </a:rPr>
              <a:t>station </a:t>
            </a:r>
            <a:r>
              <a:rPr dirty="0" sz="3000">
                <a:latin typeface="Times New Roman"/>
                <a:cs typeface="Times New Roman"/>
              </a:rPr>
              <a:t>at  </a:t>
            </a:r>
            <a:r>
              <a:rPr dirty="0" sz="3000" spc="-5">
                <a:latin typeface="Times New Roman"/>
                <a:cs typeface="Times New Roman"/>
              </a:rPr>
              <a:t>position </a:t>
            </a:r>
            <a:r>
              <a:rPr dirty="0" sz="3000" spc="-165">
                <a:latin typeface="Times New Roman"/>
                <a:cs typeface="Times New Roman"/>
              </a:rPr>
              <a:t>P. </a:t>
            </a:r>
            <a:r>
              <a:rPr dirty="0" sz="3000">
                <a:latin typeface="Times New Roman"/>
                <a:cs typeface="Times New Roman"/>
              </a:rPr>
              <a:t>Let </a:t>
            </a:r>
            <a:r>
              <a:rPr dirty="0" sz="3000" spc="-5">
                <a:latin typeface="Times New Roman"/>
                <a:cs typeface="Times New Roman"/>
              </a:rPr>
              <a:t>us select </a:t>
            </a:r>
            <a:r>
              <a:rPr dirty="0" sz="3000">
                <a:latin typeface="Times New Roman"/>
                <a:cs typeface="Times New Roman"/>
              </a:rPr>
              <a:t>two points A </a:t>
            </a:r>
            <a:r>
              <a:rPr dirty="0" sz="3000" spc="-5">
                <a:latin typeface="Times New Roman"/>
                <a:cs typeface="Times New Roman"/>
              </a:rPr>
              <a:t>and </a:t>
            </a:r>
            <a:r>
              <a:rPr dirty="0" sz="3000">
                <a:latin typeface="Times New Roman"/>
                <a:cs typeface="Times New Roman"/>
              </a:rPr>
              <a:t>B </a:t>
            </a:r>
            <a:r>
              <a:rPr dirty="0" sz="3000" spc="-5">
                <a:latin typeface="Times New Roman"/>
                <a:cs typeface="Times New Roman"/>
              </a:rPr>
              <a:t>on </a:t>
            </a:r>
            <a:r>
              <a:rPr dirty="0" sz="3000">
                <a:latin typeface="Times New Roman"/>
                <a:cs typeface="Times New Roman"/>
              </a:rPr>
              <a:t>the  </a:t>
            </a:r>
            <a:r>
              <a:rPr dirty="0" sz="3000" spc="-5">
                <a:latin typeface="Times New Roman"/>
                <a:cs typeface="Times New Roman"/>
              </a:rPr>
              <a:t>ground. The </a:t>
            </a:r>
            <a:r>
              <a:rPr dirty="0" sz="3000">
                <a:latin typeface="Times New Roman"/>
                <a:cs typeface="Times New Roman"/>
              </a:rPr>
              <a:t>distance AB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measured and plotted  </a:t>
            </a:r>
            <a:r>
              <a:rPr dirty="0" sz="3000" spc="-5">
                <a:latin typeface="Times New Roman"/>
                <a:cs typeface="Times New Roman"/>
              </a:rPr>
              <a:t>to </a:t>
            </a:r>
            <a:r>
              <a:rPr dirty="0" sz="3000">
                <a:latin typeface="Times New Roman"/>
                <a:cs typeface="Times New Roman"/>
              </a:rPr>
              <a:t>any </a:t>
            </a:r>
            <a:r>
              <a:rPr dirty="0" sz="3000" spc="-5">
                <a:latin typeface="Times New Roman"/>
                <a:cs typeface="Times New Roman"/>
              </a:rPr>
              <a:t>suitable </a:t>
            </a:r>
            <a:r>
              <a:rPr dirty="0" sz="3000">
                <a:latin typeface="Times New Roman"/>
                <a:cs typeface="Times New Roman"/>
              </a:rPr>
              <a:t>scale. The </a:t>
            </a:r>
            <a:r>
              <a:rPr dirty="0" sz="3000" spc="-5">
                <a:latin typeface="Times New Roman"/>
                <a:cs typeface="Times New Roman"/>
              </a:rPr>
              <a:t>line </a:t>
            </a:r>
            <a:r>
              <a:rPr dirty="0" sz="3000" spc="-10">
                <a:latin typeface="Times New Roman"/>
                <a:cs typeface="Times New Roman"/>
              </a:rPr>
              <a:t>AB is </a:t>
            </a:r>
            <a:r>
              <a:rPr dirty="0" sz="3000" spc="-5">
                <a:latin typeface="Times New Roman"/>
                <a:cs typeface="Times New Roman"/>
              </a:rPr>
              <a:t>known as </a:t>
            </a:r>
            <a:r>
              <a:rPr dirty="0" sz="3000">
                <a:latin typeface="Times New Roman"/>
                <a:cs typeface="Times New Roman"/>
              </a:rPr>
              <a:t>the  “base</a:t>
            </a:r>
            <a:r>
              <a:rPr dirty="0" sz="3000" spc="-5">
                <a:latin typeface="Times New Roman"/>
                <a:cs typeface="Times New Roman"/>
              </a:rPr>
              <a:t> line”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5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set </a:t>
            </a:r>
            <a:r>
              <a:rPr dirty="0" sz="3000" spc="-5">
                <a:latin typeface="Times New Roman"/>
                <a:cs typeface="Times New Roman"/>
              </a:rPr>
              <a:t>up at </a:t>
            </a:r>
            <a:r>
              <a:rPr dirty="0" sz="3000">
                <a:latin typeface="Times New Roman"/>
                <a:cs typeface="Times New Roman"/>
              </a:rPr>
              <a:t>A. </a:t>
            </a:r>
            <a:r>
              <a:rPr dirty="0" sz="3000" spc="-5">
                <a:latin typeface="Times New Roman"/>
                <a:cs typeface="Times New Roman"/>
              </a:rPr>
              <a:t>It is </a:t>
            </a:r>
            <a:r>
              <a:rPr dirty="0" sz="3000">
                <a:latin typeface="Times New Roman"/>
                <a:cs typeface="Times New Roman"/>
              </a:rPr>
              <a:t>leveled, centered and  oriented by </a:t>
            </a:r>
            <a:r>
              <a:rPr dirty="0" sz="3000" spc="-5">
                <a:latin typeface="Times New Roman"/>
                <a:cs typeface="Times New Roman"/>
              </a:rPr>
              <a:t>bisecting </a:t>
            </a:r>
            <a:r>
              <a:rPr dirty="0" sz="3000">
                <a:latin typeface="Times New Roman"/>
                <a:cs typeface="Times New Roman"/>
              </a:rPr>
              <a:t>the ranging rod at B. </a:t>
            </a:r>
            <a:r>
              <a:rPr dirty="0" sz="3000" spc="-5">
                <a:latin typeface="Times New Roman"/>
                <a:cs typeface="Times New Roman"/>
              </a:rPr>
              <a:t>The  table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then</a:t>
            </a:r>
            <a:r>
              <a:rPr dirty="0" sz="3000" spc="4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clamped.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30">
                <a:latin typeface="Times New Roman"/>
                <a:cs typeface="Times New Roman"/>
              </a:rPr>
              <a:t>With </a:t>
            </a:r>
            <a:r>
              <a:rPr dirty="0" sz="3000">
                <a:latin typeface="Times New Roman"/>
                <a:cs typeface="Times New Roman"/>
              </a:rPr>
              <a:t>the alidade touching point a, the ranging rod  at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bisected </a:t>
            </a:r>
            <a:r>
              <a:rPr dirty="0" sz="3000">
                <a:latin typeface="Times New Roman"/>
                <a:cs typeface="Times New Roman"/>
              </a:rPr>
              <a:t>and a ray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drawn. Then a </a:t>
            </a:r>
            <a:r>
              <a:rPr dirty="0" sz="3000" spc="-5">
                <a:latin typeface="Times New Roman"/>
                <a:cs typeface="Times New Roman"/>
              </a:rPr>
              <a:t>point</a:t>
            </a:r>
            <a:r>
              <a:rPr dirty="0" sz="3000" spc="-75">
                <a:latin typeface="Times New Roman"/>
                <a:cs typeface="Times New Roman"/>
              </a:rPr>
              <a:t> </a:t>
            </a:r>
            <a:r>
              <a:rPr dirty="0" sz="3000" spc="-10">
                <a:latin typeface="Times New Roman"/>
                <a:cs typeface="Times New Roman"/>
              </a:rPr>
              <a:t>P</a:t>
            </a:r>
            <a:r>
              <a:rPr dirty="0" baseline="-20833" sz="3000" spc="-15">
                <a:latin typeface="Times New Roman"/>
                <a:cs typeface="Times New Roman"/>
              </a:rPr>
              <a:t>1 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marked </a:t>
            </a:r>
            <a:r>
              <a:rPr dirty="0" sz="3000">
                <a:latin typeface="Times New Roman"/>
                <a:cs typeface="Times New Roman"/>
              </a:rPr>
              <a:t>on </a:t>
            </a:r>
            <a:r>
              <a:rPr dirty="0" sz="3000" spc="-5">
                <a:latin typeface="Times New Roman"/>
                <a:cs typeface="Times New Roman"/>
              </a:rPr>
              <a:t>this way </a:t>
            </a:r>
            <a:r>
              <a:rPr dirty="0" sz="3000">
                <a:latin typeface="Times New Roman"/>
                <a:cs typeface="Times New Roman"/>
              </a:rPr>
              <a:t>by </a:t>
            </a:r>
            <a:r>
              <a:rPr dirty="0" sz="3000" spc="-5">
                <a:latin typeface="Times New Roman"/>
                <a:cs typeface="Times New Roman"/>
              </a:rPr>
              <a:t>estimating </a:t>
            </a:r>
            <a:r>
              <a:rPr dirty="0" sz="3000">
                <a:latin typeface="Times New Roman"/>
                <a:cs typeface="Times New Roman"/>
              </a:rPr>
              <a:t>with the</a:t>
            </a:r>
            <a:r>
              <a:rPr dirty="0" sz="3000" spc="9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eye.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03832" y="304800"/>
            <a:ext cx="568147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6548" y="466166"/>
            <a:ext cx="49320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90"/>
              <a:t> </a:t>
            </a:r>
            <a:r>
              <a:rPr dirty="0" sz="4400"/>
              <a:t>Resection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40436" y="1714500"/>
            <a:ext cx="7827264" cy="4855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1600200"/>
            <a:ext cx="76962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9450" y="1593850"/>
            <a:ext cx="7708900" cy="4737100"/>
          </a:xfrm>
          <a:custGeom>
            <a:avLst/>
            <a:gdLst/>
            <a:ahLst/>
            <a:cxnLst/>
            <a:rect l="l" t="t" r="r" b="b"/>
            <a:pathLst>
              <a:path w="7708900" h="4737100">
                <a:moveTo>
                  <a:pt x="0" y="4737100"/>
                </a:moveTo>
                <a:lnTo>
                  <a:pt x="7708900" y="4737100"/>
                </a:lnTo>
                <a:lnTo>
                  <a:pt x="7708900" y="0"/>
                </a:lnTo>
                <a:lnTo>
                  <a:pt x="0" y="0"/>
                </a:lnTo>
                <a:lnTo>
                  <a:pt x="0" y="47371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0" y="58674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14800" y="58674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03832" y="304800"/>
            <a:ext cx="568147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6548" y="466166"/>
            <a:ext cx="49320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Method of</a:t>
            </a:r>
            <a:r>
              <a:rPr dirty="0" sz="4400" spc="-90"/>
              <a:t> </a:t>
            </a:r>
            <a:r>
              <a:rPr dirty="0" sz="4400"/>
              <a:t>Resection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507236"/>
            <a:ext cx="8592312" cy="4425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8"/>
            <a:ext cx="8073390" cy="422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7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shifted </a:t>
            </a:r>
            <a:r>
              <a:rPr dirty="0" sz="3000">
                <a:latin typeface="Times New Roman"/>
                <a:cs typeface="Times New Roman"/>
              </a:rPr>
              <a:t>and centered </a:t>
            </a:r>
            <a:r>
              <a:rPr dirty="0" sz="3000" spc="-5">
                <a:latin typeface="Times New Roman"/>
                <a:cs typeface="Times New Roman"/>
              </a:rPr>
              <a:t>in </a:t>
            </a:r>
            <a:r>
              <a:rPr dirty="0" sz="3000">
                <a:latin typeface="Times New Roman"/>
                <a:cs typeface="Times New Roman"/>
              </a:rPr>
              <a:t>such a way  that </a:t>
            </a:r>
            <a:r>
              <a:rPr dirty="0" sz="3000" spc="-5">
                <a:latin typeface="Times New Roman"/>
                <a:cs typeface="Times New Roman"/>
              </a:rPr>
              <a:t>P</a:t>
            </a:r>
            <a:r>
              <a:rPr dirty="0" baseline="-20833" sz="3000" spc="-7">
                <a:latin typeface="Times New Roman"/>
                <a:cs typeface="Times New Roman"/>
              </a:rPr>
              <a:t>1 </a:t>
            </a:r>
            <a:r>
              <a:rPr dirty="0" sz="3000" spc="-5">
                <a:latin typeface="Times New Roman"/>
                <a:cs typeface="Times New Roman"/>
              </a:rPr>
              <a:t>is just </a:t>
            </a:r>
            <a:r>
              <a:rPr dirty="0" sz="3000">
                <a:latin typeface="Times New Roman"/>
                <a:cs typeface="Times New Roman"/>
              </a:rPr>
              <a:t>over </a:t>
            </a:r>
            <a:r>
              <a:rPr dirty="0" sz="3000" spc="-170">
                <a:latin typeface="Times New Roman"/>
                <a:cs typeface="Times New Roman"/>
              </a:rPr>
              <a:t>P. </a:t>
            </a:r>
            <a:r>
              <a:rPr dirty="0" sz="3000" spc="-5">
                <a:latin typeface="Times New Roman"/>
                <a:cs typeface="Times New Roman"/>
              </a:rPr>
              <a:t>It is </a:t>
            </a:r>
            <a:r>
              <a:rPr dirty="0" sz="3000">
                <a:latin typeface="Times New Roman"/>
                <a:cs typeface="Times New Roman"/>
              </a:rPr>
              <a:t>then oriented </a:t>
            </a:r>
            <a:r>
              <a:rPr dirty="0" sz="3000" spc="-5">
                <a:latin typeface="Times New Roman"/>
                <a:cs typeface="Times New Roman"/>
              </a:rPr>
              <a:t>by back-  sighting </a:t>
            </a:r>
            <a:r>
              <a:rPr dirty="0" sz="3000">
                <a:latin typeface="Times New Roman"/>
                <a:cs typeface="Times New Roman"/>
              </a:rPr>
              <a:t>the ranging rod at</a:t>
            </a:r>
            <a:r>
              <a:rPr dirty="0" sz="3000" spc="-14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A.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97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30">
                <a:latin typeface="Times New Roman"/>
                <a:cs typeface="Times New Roman"/>
              </a:rPr>
              <a:t>With </a:t>
            </a:r>
            <a:r>
              <a:rPr dirty="0" sz="3000">
                <a:latin typeface="Times New Roman"/>
                <a:cs typeface="Times New Roman"/>
              </a:rPr>
              <a:t>the alidade touching point b, the ranging rod  </a:t>
            </a:r>
            <a:r>
              <a:rPr dirty="0" sz="3000" spc="-5">
                <a:latin typeface="Times New Roman"/>
                <a:cs typeface="Times New Roman"/>
              </a:rPr>
              <a:t>at </a:t>
            </a:r>
            <a:r>
              <a:rPr dirty="0" sz="3000">
                <a:latin typeface="Times New Roman"/>
                <a:cs typeface="Times New Roman"/>
              </a:rPr>
              <a:t>B </a:t>
            </a:r>
            <a:r>
              <a:rPr dirty="0" sz="3000" spc="-5">
                <a:latin typeface="Times New Roman"/>
                <a:cs typeface="Times New Roman"/>
              </a:rPr>
              <a:t>is bisected </a:t>
            </a:r>
            <a:r>
              <a:rPr dirty="0" sz="3000">
                <a:latin typeface="Times New Roman"/>
                <a:cs typeface="Times New Roman"/>
              </a:rPr>
              <a:t>and a ray </a:t>
            </a:r>
            <a:r>
              <a:rPr dirty="0" sz="3000" spc="-5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drawn. </a:t>
            </a:r>
            <a:r>
              <a:rPr dirty="0" sz="3000" spc="-5">
                <a:latin typeface="Times New Roman"/>
                <a:cs typeface="Times New Roman"/>
              </a:rPr>
              <a:t>Suppose this  </a:t>
            </a:r>
            <a:r>
              <a:rPr dirty="0" sz="3000">
                <a:latin typeface="Times New Roman"/>
                <a:cs typeface="Times New Roman"/>
              </a:rPr>
              <a:t>ray intersects the previous ray at a point </a:t>
            </a:r>
            <a:r>
              <a:rPr dirty="0" sz="3000" spc="-175">
                <a:latin typeface="Times New Roman"/>
                <a:cs typeface="Times New Roman"/>
              </a:rPr>
              <a:t>P. </a:t>
            </a:r>
            <a:r>
              <a:rPr dirty="0" sz="3000">
                <a:latin typeface="Times New Roman"/>
                <a:cs typeface="Times New Roman"/>
              </a:rPr>
              <a:t>This  point represents the </a:t>
            </a:r>
            <a:r>
              <a:rPr dirty="0" sz="3000" spc="-5">
                <a:latin typeface="Times New Roman"/>
                <a:cs typeface="Times New Roman"/>
              </a:rPr>
              <a:t>position </a:t>
            </a:r>
            <a:r>
              <a:rPr dirty="0" sz="3000">
                <a:latin typeface="Times New Roman"/>
                <a:cs typeface="Times New Roman"/>
              </a:rPr>
              <a:t>of the station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 spc="-15">
                <a:latin typeface="Times New Roman"/>
                <a:cs typeface="Times New Roman"/>
              </a:rPr>
              <a:t>on  </a:t>
            </a:r>
            <a:r>
              <a:rPr dirty="0" sz="3000">
                <a:latin typeface="Times New Roman"/>
                <a:cs typeface="Times New Roman"/>
              </a:rPr>
              <a:t>the sheet. Then the actual </a:t>
            </a:r>
            <a:r>
              <a:rPr dirty="0" sz="3000" spc="-5">
                <a:latin typeface="Times New Roman"/>
                <a:cs typeface="Times New Roman"/>
              </a:rPr>
              <a:t>position </a:t>
            </a:r>
            <a:r>
              <a:rPr dirty="0" sz="3000">
                <a:latin typeface="Times New Roman"/>
                <a:cs typeface="Times New Roman"/>
              </a:rPr>
              <a:t>of the </a:t>
            </a:r>
            <a:r>
              <a:rPr dirty="0" sz="3000" spc="-5">
                <a:latin typeface="Times New Roman"/>
                <a:cs typeface="Times New Roman"/>
              </a:rPr>
              <a:t>station </a:t>
            </a:r>
            <a:r>
              <a:rPr dirty="0" sz="3000">
                <a:latin typeface="Times New Roman"/>
                <a:cs typeface="Times New Roman"/>
              </a:rPr>
              <a:t>is  </a:t>
            </a:r>
            <a:r>
              <a:rPr dirty="0" sz="3000" spc="-5">
                <a:latin typeface="Times New Roman"/>
                <a:cs typeface="Times New Roman"/>
              </a:rPr>
              <a:t>marked </a:t>
            </a:r>
            <a:r>
              <a:rPr dirty="0" sz="3000">
                <a:latin typeface="Times New Roman"/>
                <a:cs typeface="Times New Roman"/>
              </a:rPr>
              <a:t>on the ground by </a:t>
            </a:r>
            <a:r>
              <a:rPr dirty="0" sz="3000" spc="-5">
                <a:latin typeface="Times New Roman"/>
                <a:cs typeface="Times New Roman"/>
              </a:rPr>
              <a:t>U-fork </a:t>
            </a:r>
            <a:r>
              <a:rPr dirty="0" sz="3000">
                <a:latin typeface="Times New Roman"/>
                <a:cs typeface="Times New Roman"/>
              </a:rPr>
              <a:t>and</a:t>
            </a:r>
            <a:r>
              <a:rPr dirty="0" sz="3000" spc="1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plumb-bob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71572" y="316991"/>
            <a:ext cx="3745991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4670" y="478358"/>
            <a:ext cx="29952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By</a:t>
            </a:r>
            <a:r>
              <a:rPr dirty="0" sz="4400" spc="-65"/>
              <a:t> </a:t>
            </a:r>
            <a:r>
              <a:rPr dirty="0" sz="4400"/>
              <a:t>Compass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15796"/>
            <a:ext cx="8592312" cy="460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8317"/>
            <a:ext cx="8101330" cy="44157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just" marL="355600" marR="3365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This method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used only for </a:t>
            </a:r>
            <a:r>
              <a:rPr dirty="0" sz="3000" spc="-5">
                <a:latin typeface="Times New Roman"/>
                <a:cs typeface="Times New Roman"/>
              </a:rPr>
              <a:t>small </a:t>
            </a:r>
            <a:r>
              <a:rPr dirty="0" sz="3000">
                <a:latin typeface="Times New Roman"/>
                <a:cs typeface="Times New Roman"/>
              </a:rPr>
              <a:t>scale or rough  </a:t>
            </a:r>
            <a:r>
              <a:rPr dirty="0" sz="3000" spc="-5">
                <a:latin typeface="Times New Roman"/>
                <a:cs typeface="Times New Roman"/>
              </a:rPr>
              <a:t>mapping.</a:t>
            </a:r>
            <a:endParaRPr sz="3000">
              <a:latin typeface="Times New Roman"/>
              <a:cs typeface="Times New Roman"/>
            </a:endParaRPr>
          </a:p>
          <a:p>
            <a:pPr algn="just" marL="355600" marR="33655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Let </a:t>
            </a:r>
            <a:r>
              <a:rPr dirty="0" sz="3000" spc="-5">
                <a:latin typeface="Times New Roman"/>
                <a:cs typeface="Times New Roman"/>
              </a:rPr>
              <a:t>A </a:t>
            </a:r>
            <a:r>
              <a:rPr dirty="0" sz="3000">
                <a:latin typeface="Times New Roman"/>
                <a:cs typeface="Times New Roman"/>
              </a:rPr>
              <a:t>and B be </a:t>
            </a:r>
            <a:r>
              <a:rPr dirty="0" sz="3000" spc="-5">
                <a:latin typeface="Times New Roman"/>
                <a:cs typeface="Times New Roman"/>
              </a:rPr>
              <a:t>two visible stations </a:t>
            </a:r>
            <a:r>
              <a:rPr dirty="0" sz="3000">
                <a:latin typeface="Times New Roman"/>
                <a:cs typeface="Times New Roman"/>
              </a:rPr>
              <a:t>which have  been plotted on the sheet </a:t>
            </a:r>
            <a:r>
              <a:rPr dirty="0" sz="3000" spc="-5">
                <a:latin typeface="Times New Roman"/>
                <a:cs typeface="Times New Roman"/>
              </a:rPr>
              <a:t>as </a:t>
            </a:r>
            <a:r>
              <a:rPr dirty="0" sz="3000">
                <a:latin typeface="Times New Roman"/>
                <a:cs typeface="Times New Roman"/>
              </a:rPr>
              <a:t>a and </a:t>
            </a:r>
            <a:r>
              <a:rPr dirty="0" sz="3000" spc="-10">
                <a:latin typeface="Times New Roman"/>
                <a:cs typeface="Times New Roman"/>
              </a:rPr>
              <a:t>b. </a:t>
            </a:r>
            <a:r>
              <a:rPr dirty="0" sz="3000">
                <a:latin typeface="Times New Roman"/>
                <a:cs typeface="Times New Roman"/>
              </a:rPr>
              <a:t>Let C be the  </a:t>
            </a:r>
            <a:r>
              <a:rPr dirty="0" sz="3000" spc="-5">
                <a:latin typeface="Times New Roman"/>
                <a:cs typeface="Times New Roman"/>
              </a:rPr>
              <a:t>instrument station to </a:t>
            </a:r>
            <a:r>
              <a:rPr dirty="0" sz="3000">
                <a:latin typeface="Times New Roman"/>
                <a:cs typeface="Times New Roman"/>
              </a:rPr>
              <a:t>be </a:t>
            </a:r>
            <a:r>
              <a:rPr dirty="0" sz="3000" spc="-5">
                <a:latin typeface="Times New Roman"/>
                <a:cs typeface="Times New Roman"/>
              </a:rPr>
              <a:t>located </a:t>
            </a:r>
            <a:r>
              <a:rPr dirty="0" sz="3000">
                <a:latin typeface="Times New Roman"/>
                <a:cs typeface="Times New Roman"/>
              </a:rPr>
              <a:t>on the</a:t>
            </a:r>
            <a:r>
              <a:rPr dirty="0" sz="3000" spc="13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plan.</a:t>
            </a:r>
            <a:endParaRPr sz="3000">
              <a:latin typeface="Times New Roman"/>
              <a:cs typeface="Times New Roman"/>
            </a:endParaRPr>
          </a:p>
          <a:p>
            <a:pPr algn="just" marL="355600" marR="33020" indent="-342900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Set </a:t>
            </a: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5">
                <a:latin typeface="Times New Roman"/>
                <a:cs typeface="Times New Roman"/>
              </a:rPr>
              <a:t>at </a:t>
            </a:r>
            <a:r>
              <a:rPr dirty="0" sz="3000">
                <a:latin typeface="Times New Roman"/>
                <a:cs typeface="Times New Roman"/>
              </a:rPr>
              <a:t>C </a:t>
            </a:r>
            <a:r>
              <a:rPr dirty="0" sz="3000" spc="-5">
                <a:latin typeface="Times New Roman"/>
                <a:cs typeface="Times New Roman"/>
              </a:rPr>
              <a:t>and orient </a:t>
            </a:r>
            <a:r>
              <a:rPr dirty="0" sz="3000">
                <a:latin typeface="Times New Roman"/>
                <a:cs typeface="Times New Roman"/>
              </a:rPr>
              <a:t>it with </a:t>
            </a:r>
            <a:r>
              <a:rPr dirty="0" sz="3000" spc="-5">
                <a:latin typeface="Times New Roman"/>
                <a:cs typeface="Times New Roman"/>
              </a:rPr>
              <a:t>compass.  </a:t>
            </a:r>
            <a:r>
              <a:rPr dirty="0" sz="3000">
                <a:latin typeface="Times New Roman"/>
                <a:cs typeface="Times New Roman"/>
              </a:rPr>
              <a:t>Clamp the</a:t>
            </a:r>
            <a:r>
              <a:rPr dirty="0" sz="3000" spc="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table.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Pivoting the alidade about a, draw a </a:t>
            </a:r>
            <a:r>
              <a:rPr dirty="0" sz="3000" spc="-5">
                <a:latin typeface="Times New Roman"/>
                <a:cs typeface="Times New Roman"/>
              </a:rPr>
              <a:t>ray </a:t>
            </a:r>
            <a:r>
              <a:rPr dirty="0" sz="3000">
                <a:latin typeface="Times New Roman"/>
                <a:cs typeface="Times New Roman"/>
              </a:rPr>
              <a:t>towards  A, </a:t>
            </a:r>
            <a:r>
              <a:rPr dirty="0" sz="3000" spc="-5">
                <a:latin typeface="Times New Roman"/>
                <a:cs typeface="Times New Roman"/>
              </a:rPr>
              <a:t>as </a:t>
            </a:r>
            <a:r>
              <a:rPr dirty="0" sz="3000" spc="-25">
                <a:latin typeface="Times New Roman"/>
                <a:cs typeface="Times New Roman"/>
              </a:rPr>
              <a:t>Similarly, </a:t>
            </a:r>
            <a:r>
              <a:rPr dirty="0" sz="3000">
                <a:latin typeface="Times New Roman"/>
                <a:cs typeface="Times New Roman"/>
              </a:rPr>
              <a:t>pivoting the alidade about b, draw  a ray </a:t>
            </a:r>
            <a:r>
              <a:rPr dirty="0" sz="3000" spc="-5">
                <a:latin typeface="Times New Roman"/>
                <a:cs typeface="Times New Roman"/>
              </a:rPr>
              <a:t>towards </a:t>
            </a:r>
            <a:r>
              <a:rPr dirty="0" sz="3000">
                <a:latin typeface="Times New Roman"/>
                <a:cs typeface="Times New Roman"/>
              </a:rPr>
              <a:t>B, </a:t>
            </a:r>
            <a:r>
              <a:rPr dirty="0" sz="3000" spc="-5">
                <a:latin typeface="Times New Roman"/>
                <a:cs typeface="Times New Roman"/>
              </a:rPr>
              <a:t>as </a:t>
            </a:r>
            <a:r>
              <a:rPr dirty="0" sz="3000">
                <a:latin typeface="Times New Roman"/>
                <a:cs typeface="Times New Roman"/>
              </a:rPr>
              <a:t>bb’, </a:t>
            </a:r>
            <a:r>
              <a:rPr dirty="0" sz="3000" spc="-5">
                <a:latin typeface="Times New Roman"/>
                <a:cs typeface="Times New Roman"/>
              </a:rPr>
              <a:t>The </a:t>
            </a:r>
            <a:r>
              <a:rPr dirty="0" sz="3000">
                <a:latin typeface="Times New Roman"/>
                <a:cs typeface="Times New Roman"/>
              </a:rPr>
              <a:t>intersection </a:t>
            </a:r>
            <a:r>
              <a:rPr dirty="0" sz="3000" spc="-5">
                <a:latin typeface="Times New Roman"/>
                <a:cs typeface="Times New Roman"/>
              </a:rPr>
              <a:t>of </a:t>
            </a:r>
            <a:r>
              <a:rPr dirty="0" sz="3000" spc="10">
                <a:latin typeface="Times New Roman"/>
                <a:cs typeface="Times New Roman"/>
              </a:rPr>
              <a:t>aa’  </a:t>
            </a:r>
            <a:r>
              <a:rPr dirty="0" sz="3000">
                <a:latin typeface="Times New Roman"/>
                <a:cs typeface="Times New Roman"/>
              </a:rPr>
              <a:t>and bb’ </a:t>
            </a:r>
            <a:r>
              <a:rPr dirty="0" sz="3000" spc="-5">
                <a:latin typeface="Times New Roman"/>
                <a:cs typeface="Times New Roman"/>
              </a:rPr>
              <a:t>will </a:t>
            </a:r>
            <a:r>
              <a:rPr dirty="0" sz="3000">
                <a:latin typeface="Times New Roman"/>
                <a:cs typeface="Times New Roman"/>
              </a:rPr>
              <a:t>give point c on the</a:t>
            </a:r>
            <a:r>
              <a:rPr dirty="0" sz="3000" spc="-215">
                <a:latin typeface="Times New Roman"/>
                <a:cs typeface="Times New Roman"/>
              </a:rPr>
              <a:t> </a:t>
            </a:r>
            <a:r>
              <a:rPr dirty="0" sz="3000" spc="-30">
                <a:latin typeface="Times New Roman"/>
                <a:cs typeface="Times New Roman"/>
              </a:rPr>
              <a:t>paper.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71572" y="316991"/>
            <a:ext cx="3745991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4670" y="478358"/>
            <a:ext cx="29952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By</a:t>
            </a:r>
            <a:r>
              <a:rPr dirty="0" sz="4400" spc="-65"/>
              <a:t> </a:t>
            </a:r>
            <a:r>
              <a:rPr dirty="0" sz="4400"/>
              <a:t>Compass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14172" y="1488947"/>
            <a:ext cx="7421880" cy="505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371600"/>
            <a:ext cx="73152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2832" y="316991"/>
            <a:ext cx="644499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5548" y="478358"/>
            <a:ext cx="5697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05"/>
              <a:t>Two </a:t>
            </a:r>
            <a:r>
              <a:rPr dirty="0" sz="4400"/>
              <a:t>Point</a:t>
            </a:r>
            <a:r>
              <a:rPr dirty="0" sz="4400" spc="-6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2665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8072755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this </a:t>
            </a:r>
            <a:r>
              <a:rPr dirty="0" sz="3200">
                <a:latin typeface="Times New Roman"/>
                <a:cs typeface="Times New Roman"/>
              </a:rPr>
              <a:t>problem, </a:t>
            </a:r>
            <a:r>
              <a:rPr dirty="0" sz="3200" spc="-5">
                <a:latin typeface="Times New Roman"/>
                <a:cs typeface="Times New Roman"/>
              </a:rPr>
              <a:t>two well-defined </a:t>
            </a:r>
            <a:r>
              <a:rPr dirty="0" sz="3200">
                <a:latin typeface="Times New Roman"/>
                <a:cs typeface="Times New Roman"/>
              </a:rPr>
              <a:t>points </a:t>
            </a:r>
            <a:r>
              <a:rPr dirty="0" sz="3200" spc="-5">
                <a:latin typeface="Times New Roman"/>
                <a:cs typeface="Times New Roman"/>
              </a:rPr>
              <a:t>whose  </a:t>
            </a:r>
            <a:r>
              <a:rPr dirty="0" sz="3200">
                <a:latin typeface="Times New Roman"/>
                <a:cs typeface="Times New Roman"/>
              </a:rPr>
              <a:t>positions have </a:t>
            </a:r>
            <a:r>
              <a:rPr dirty="0" sz="3200" spc="-5">
                <a:latin typeface="Times New Roman"/>
                <a:cs typeface="Times New Roman"/>
              </a:rPr>
              <a:t>already </a:t>
            </a:r>
            <a:r>
              <a:rPr dirty="0" sz="3200">
                <a:latin typeface="Times New Roman"/>
                <a:cs typeface="Times New Roman"/>
              </a:rPr>
              <a:t>been plotted on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plan  are selected. </a:t>
            </a:r>
            <a:r>
              <a:rPr dirty="0" sz="3200" spc="-5">
                <a:latin typeface="Times New Roman"/>
                <a:cs typeface="Times New Roman"/>
              </a:rPr>
              <a:t>Then, by </a:t>
            </a:r>
            <a:r>
              <a:rPr dirty="0" sz="3200">
                <a:latin typeface="Times New Roman"/>
                <a:cs typeface="Times New Roman"/>
              </a:rPr>
              <a:t>perfectly bisecting </a:t>
            </a:r>
            <a:r>
              <a:rPr dirty="0" sz="3200" spc="-5">
                <a:latin typeface="Times New Roman"/>
                <a:cs typeface="Times New Roman"/>
              </a:rPr>
              <a:t>these  points, </a:t>
            </a:r>
            <a:r>
              <a:rPr dirty="0" sz="3200">
                <a:latin typeface="Times New Roman"/>
                <a:cs typeface="Times New Roman"/>
              </a:rPr>
              <a:t>a </a:t>
            </a:r>
            <a:r>
              <a:rPr dirty="0" sz="3200" spc="5">
                <a:latin typeface="Times New Roman"/>
                <a:cs typeface="Times New Roman"/>
              </a:rPr>
              <a:t>new </a:t>
            </a:r>
            <a:r>
              <a:rPr dirty="0" sz="3200" spc="-5">
                <a:latin typeface="Times New Roman"/>
                <a:cs typeface="Times New Roman"/>
              </a:rPr>
              <a:t>station is </a:t>
            </a:r>
            <a:r>
              <a:rPr dirty="0" sz="3200">
                <a:latin typeface="Times New Roman"/>
                <a:cs typeface="Times New Roman"/>
              </a:rPr>
              <a:t>established at </a:t>
            </a:r>
            <a:r>
              <a:rPr dirty="0" sz="3200" spc="-5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required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position.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2832" y="304800"/>
            <a:ext cx="644499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5548" y="466166"/>
            <a:ext cx="5697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05"/>
              <a:t>Two </a:t>
            </a:r>
            <a:r>
              <a:rPr dirty="0" sz="4400"/>
              <a:t>Point</a:t>
            </a:r>
            <a:r>
              <a:rPr dirty="0" sz="4400" spc="-6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61516"/>
            <a:ext cx="8592312" cy="4562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4038"/>
            <a:ext cx="8087359" cy="43700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355600" marR="20955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Suppose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>
                <a:latin typeface="Times New Roman"/>
                <a:cs typeface="Times New Roman"/>
              </a:rPr>
              <a:t>and </a:t>
            </a:r>
            <a:r>
              <a:rPr dirty="0" sz="3000" spc="-5">
                <a:latin typeface="Times New Roman"/>
                <a:cs typeface="Times New Roman"/>
              </a:rPr>
              <a:t>Q </a:t>
            </a:r>
            <a:r>
              <a:rPr dirty="0" sz="3000">
                <a:latin typeface="Times New Roman"/>
                <a:cs typeface="Times New Roman"/>
              </a:rPr>
              <a:t>are </a:t>
            </a:r>
            <a:r>
              <a:rPr dirty="0" sz="3000" spc="-5">
                <a:latin typeface="Times New Roman"/>
                <a:cs typeface="Times New Roman"/>
              </a:rPr>
              <a:t>two well-defined </a:t>
            </a:r>
            <a:r>
              <a:rPr dirty="0" sz="3000">
                <a:latin typeface="Times New Roman"/>
                <a:cs typeface="Times New Roman"/>
              </a:rPr>
              <a:t>points  whose </a:t>
            </a:r>
            <a:r>
              <a:rPr dirty="0" sz="3000" spc="-5">
                <a:latin typeface="Times New Roman"/>
                <a:cs typeface="Times New Roman"/>
              </a:rPr>
              <a:t>positions </a:t>
            </a:r>
            <a:r>
              <a:rPr dirty="0" sz="3000">
                <a:latin typeface="Times New Roman"/>
                <a:cs typeface="Times New Roman"/>
              </a:rPr>
              <a:t>are plotted </a:t>
            </a:r>
            <a:r>
              <a:rPr dirty="0" sz="3000" spc="-5">
                <a:latin typeface="Times New Roman"/>
                <a:cs typeface="Times New Roman"/>
              </a:rPr>
              <a:t>on </a:t>
            </a:r>
            <a:r>
              <a:rPr dirty="0" sz="3000">
                <a:latin typeface="Times New Roman"/>
                <a:cs typeface="Times New Roman"/>
              </a:rPr>
              <a:t>map </a:t>
            </a:r>
            <a:r>
              <a:rPr dirty="0" sz="3000" spc="-5">
                <a:latin typeface="Times New Roman"/>
                <a:cs typeface="Times New Roman"/>
              </a:rPr>
              <a:t>as </a:t>
            </a:r>
            <a:r>
              <a:rPr dirty="0" sz="3000">
                <a:latin typeface="Times New Roman"/>
                <a:cs typeface="Times New Roman"/>
              </a:rPr>
              <a:t>p </a:t>
            </a:r>
            <a:r>
              <a:rPr dirty="0" sz="3000" spc="-5">
                <a:latin typeface="Times New Roman"/>
                <a:cs typeface="Times New Roman"/>
              </a:rPr>
              <a:t>and q. It 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required </a:t>
            </a:r>
            <a:r>
              <a:rPr dirty="0" sz="3000" spc="-5">
                <a:latin typeface="Times New Roman"/>
                <a:cs typeface="Times New Roman"/>
              </a:rPr>
              <a:t>to </a:t>
            </a:r>
            <a:r>
              <a:rPr dirty="0" sz="3000">
                <a:latin typeface="Times New Roman"/>
                <a:cs typeface="Times New Roman"/>
              </a:rPr>
              <a:t>locate a new </a:t>
            </a:r>
            <a:r>
              <a:rPr dirty="0" sz="3000" spc="-5">
                <a:latin typeface="Times New Roman"/>
                <a:cs typeface="Times New Roman"/>
              </a:rPr>
              <a:t>station </a:t>
            </a:r>
            <a:r>
              <a:rPr dirty="0" sz="3000">
                <a:latin typeface="Times New Roman"/>
                <a:cs typeface="Times New Roman"/>
              </a:rPr>
              <a:t>at </a:t>
            </a:r>
            <a:r>
              <a:rPr dirty="0" sz="3000" spc="-5">
                <a:latin typeface="Times New Roman"/>
                <a:cs typeface="Times New Roman"/>
              </a:rPr>
              <a:t>A </a:t>
            </a:r>
            <a:r>
              <a:rPr dirty="0" sz="3000">
                <a:latin typeface="Times New Roman"/>
                <a:cs typeface="Times New Roman"/>
              </a:rPr>
              <a:t>by  </a:t>
            </a:r>
            <a:r>
              <a:rPr dirty="0" sz="3000" spc="-5">
                <a:latin typeface="Times New Roman"/>
                <a:cs typeface="Times New Roman"/>
              </a:rPr>
              <a:t>perfectly bisecting P </a:t>
            </a:r>
            <a:r>
              <a:rPr dirty="0" sz="3000">
                <a:latin typeface="Times New Roman"/>
                <a:cs typeface="Times New Roman"/>
              </a:rPr>
              <a:t>and</a:t>
            </a:r>
            <a:r>
              <a:rPr dirty="0" sz="3000" spc="-3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Q</a:t>
            </a:r>
            <a:endParaRPr sz="3000">
              <a:latin typeface="Times New Roman"/>
              <a:cs typeface="Times New Roman"/>
            </a:endParaRPr>
          </a:p>
          <a:p>
            <a:pPr algn="just" marL="355600" marR="1968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An auxiliary </a:t>
            </a:r>
            <a:r>
              <a:rPr dirty="0" sz="3000" spc="-5">
                <a:latin typeface="Times New Roman"/>
                <a:cs typeface="Times New Roman"/>
              </a:rPr>
              <a:t>station </a:t>
            </a:r>
            <a:r>
              <a:rPr dirty="0" sz="3000">
                <a:latin typeface="Times New Roman"/>
                <a:cs typeface="Times New Roman"/>
              </a:rPr>
              <a:t>B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 spc="-5">
                <a:latin typeface="Times New Roman"/>
                <a:cs typeface="Times New Roman"/>
              </a:rPr>
              <a:t>selected </a:t>
            </a:r>
            <a:r>
              <a:rPr dirty="0" sz="3000" spc="5">
                <a:latin typeface="Times New Roman"/>
                <a:cs typeface="Times New Roman"/>
              </a:rPr>
              <a:t>at </a:t>
            </a:r>
            <a:r>
              <a:rPr dirty="0" sz="3000">
                <a:latin typeface="Times New Roman"/>
                <a:cs typeface="Times New Roman"/>
              </a:rPr>
              <a:t>a</a:t>
            </a:r>
            <a:r>
              <a:rPr dirty="0" sz="3000" spc="58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suitable  position. </a:t>
            </a:r>
            <a:r>
              <a:rPr dirty="0" sz="3000">
                <a:latin typeface="Times New Roman"/>
                <a:cs typeface="Times New Roman"/>
              </a:rPr>
              <a:t>The table </a:t>
            </a:r>
            <a:r>
              <a:rPr dirty="0" sz="3000" spc="-5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set </a:t>
            </a:r>
            <a:r>
              <a:rPr dirty="0" sz="3000" spc="-5">
                <a:latin typeface="Times New Roman"/>
                <a:cs typeface="Times New Roman"/>
              </a:rPr>
              <a:t>up at </a:t>
            </a:r>
            <a:r>
              <a:rPr dirty="0" sz="3000">
                <a:latin typeface="Times New Roman"/>
                <a:cs typeface="Times New Roman"/>
              </a:rPr>
              <a:t>B, </a:t>
            </a:r>
            <a:r>
              <a:rPr dirty="0" sz="3000" spc="-5">
                <a:latin typeface="Times New Roman"/>
                <a:cs typeface="Times New Roman"/>
              </a:rPr>
              <a:t>and </a:t>
            </a:r>
            <a:r>
              <a:rPr dirty="0" sz="3000">
                <a:latin typeface="Times New Roman"/>
                <a:cs typeface="Times New Roman"/>
              </a:rPr>
              <a:t>leveled and  </a:t>
            </a:r>
            <a:r>
              <a:rPr dirty="0" sz="3000" spc="-5">
                <a:latin typeface="Times New Roman"/>
                <a:cs typeface="Times New Roman"/>
              </a:rPr>
              <a:t>oriented </a:t>
            </a:r>
            <a:r>
              <a:rPr dirty="0" sz="3000">
                <a:latin typeface="Times New Roman"/>
                <a:cs typeface="Times New Roman"/>
              </a:rPr>
              <a:t>by eye </a:t>
            </a:r>
            <a:r>
              <a:rPr dirty="0" sz="3000" spc="-5">
                <a:latin typeface="Times New Roman"/>
                <a:cs typeface="Times New Roman"/>
              </a:rPr>
              <a:t>estimation. It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then</a:t>
            </a:r>
            <a:r>
              <a:rPr dirty="0" sz="3000" spc="11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clamped.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30">
                <a:latin typeface="Times New Roman"/>
                <a:cs typeface="Times New Roman"/>
              </a:rPr>
              <a:t>With </a:t>
            </a:r>
            <a:r>
              <a:rPr dirty="0" sz="3000">
                <a:latin typeface="Times New Roman"/>
                <a:cs typeface="Times New Roman"/>
              </a:rPr>
              <a:t>the alidade touching p and q, the points </a:t>
            </a:r>
            <a:r>
              <a:rPr dirty="0" sz="3000" spc="-5">
                <a:latin typeface="Times New Roman"/>
                <a:cs typeface="Times New Roman"/>
              </a:rPr>
              <a:t>P  and </a:t>
            </a:r>
            <a:r>
              <a:rPr dirty="0" sz="3000">
                <a:latin typeface="Times New Roman"/>
                <a:cs typeface="Times New Roman"/>
              </a:rPr>
              <a:t>Q are bisected </a:t>
            </a:r>
            <a:r>
              <a:rPr dirty="0" sz="3000" spc="-5">
                <a:latin typeface="Times New Roman"/>
                <a:cs typeface="Times New Roman"/>
              </a:rPr>
              <a:t>and </a:t>
            </a:r>
            <a:r>
              <a:rPr dirty="0" sz="3000">
                <a:latin typeface="Times New Roman"/>
                <a:cs typeface="Times New Roman"/>
              </a:rPr>
              <a:t>rays are drawn. </a:t>
            </a:r>
            <a:r>
              <a:rPr dirty="0" sz="3000" spc="-5">
                <a:latin typeface="Times New Roman"/>
                <a:cs typeface="Times New Roman"/>
              </a:rPr>
              <a:t>Suppose  these rays intersect </a:t>
            </a:r>
            <a:r>
              <a:rPr dirty="0" sz="3000">
                <a:latin typeface="Times New Roman"/>
                <a:cs typeface="Times New Roman"/>
              </a:rPr>
              <a:t>at</a:t>
            </a:r>
            <a:r>
              <a:rPr dirty="0" sz="3000" spc="6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2832" y="304800"/>
            <a:ext cx="644499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5548" y="466166"/>
            <a:ext cx="5697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05"/>
              <a:t>Two </a:t>
            </a:r>
            <a:r>
              <a:rPr dirty="0" sz="4400"/>
              <a:t>Point</a:t>
            </a:r>
            <a:r>
              <a:rPr dirty="0" sz="4400" spc="-6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14172" y="1946148"/>
            <a:ext cx="7498080" cy="4526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1828800"/>
            <a:ext cx="7391400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14800" y="57150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0" y="57150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2832" y="304800"/>
            <a:ext cx="644499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5548" y="466166"/>
            <a:ext cx="5697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05"/>
              <a:t>Two </a:t>
            </a:r>
            <a:r>
              <a:rPr dirty="0" sz="4400"/>
              <a:t>Point</a:t>
            </a:r>
            <a:r>
              <a:rPr dirty="0" sz="4400" spc="-6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50846"/>
            <a:ext cx="8622792" cy="5289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0989"/>
            <a:ext cx="8074025" cy="412369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35">
                <a:latin typeface="Times New Roman"/>
                <a:cs typeface="Times New Roman"/>
              </a:rPr>
              <a:t>With </a:t>
            </a:r>
            <a:r>
              <a:rPr dirty="0" sz="3200">
                <a:latin typeface="Times New Roman"/>
                <a:cs typeface="Times New Roman"/>
              </a:rPr>
              <a:t>the alidade centre on b, </a:t>
            </a:r>
            <a:r>
              <a:rPr dirty="0" sz="3200" spc="-5">
                <a:latin typeface="Times New Roman"/>
                <a:cs typeface="Times New Roman"/>
              </a:rPr>
              <a:t>the ranging </a:t>
            </a:r>
            <a:r>
              <a:rPr dirty="0" sz="3200">
                <a:latin typeface="Times New Roman"/>
                <a:cs typeface="Times New Roman"/>
              </a:rPr>
              <a:t>rod </a:t>
            </a:r>
            <a:r>
              <a:rPr dirty="0" sz="3200" spc="5">
                <a:latin typeface="Times New Roman"/>
                <a:cs typeface="Times New Roman"/>
              </a:rPr>
              <a:t>at  </a:t>
            </a:r>
            <a:r>
              <a:rPr dirty="0" sz="3200">
                <a:latin typeface="Times New Roman"/>
                <a:cs typeface="Times New Roman"/>
              </a:rPr>
              <a:t>A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bisected </a:t>
            </a:r>
            <a:r>
              <a:rPr dirty="0" sz="3200" spc="-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rays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drawn. </a:t>
            </a:r>
            <a:r>
              <a:rPr dirty="0" sz="3200" spc="-5">
                <a:latin typeface="Times New Roman"/>
                <a:cs typeface="Times New Roman"/>
              </a:rPr>
              <a:t>Then, </a:t>
            </a:r>
            <a:r>
              <a:rPr dirty="0" sz="3200">
                <a:latin typeface="Times New Roman"/>
                <a:cs typeface="Times New Roman"/>
              </a:rPr>
              <a:t>by eye  estimation, a point a </a:t>
            </a:r>
            <a:r>
              <a:rPr dirty="0" baseline="-21164" sz="3150" spc="22">
                <a:latin typeface="Times New Roman"/>
                <a:cs typeface="Times New Roman"/>
              </a:rPr>
              <a:t>1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marked on this</a:t>
            </a:r>
            <a:r>
              <a:rPr dirty="0" sz="3200" spc="-38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ray.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table </a:t>
            </a:r>
            <a:r>
              <a:rPr dirty="0" sz="3200" spc="-5">
                <a:latin typeface="Times New Roman"/>
                <a:cs typeface="Times New Roman"/>
              </a:rPr>
              <a:t>is shifted </a:t>
            </a:r>
            <a:r>
              <a:rPr dirty="0" sz="3200">
                <a:latin typeface="Times New Roman"/>
                <a:cs typeface="Times New Roman"/>
              </a:rPr>
              <a:t>and centre on A with </a:t>
            </a:r>
            <a:r>
              <a:rPr dirty="0" sz="3200" spc="10">
                <a:latin typeface="Times New Roman"/>
                <a:cs typeface="Times New Roman"/>
              </a:rPr>
              <a:t>a</a:t>
            </a:r>
            <a:r>
              <a:rPr dirty="0" baseline="-21164" sz="3150" spc="15">
                <a:latin typeface="Times New Roman"/>
                <a:cs typeface="Times New Roman"/>
              </a:rPr>
              <a:t>1 </a:t>
            </a:r>
            <a:r>
              <a:rPr dirty="0" sz="3200" spc="-5">
                <a:latin typeface="Times New Roman"/>
                <a:cs typeface="Times New Roman"/>
              </a:rPr>
              <a:t>just  </a:t>
            </a:r>
            <a:r>
              <a:rPr dirty="0" sz="3200">
                <a:latin typeface="Times New Roman"/>
                <a:cs typeface="Times New Roman"/>
              </a:rPr>
              <a:t>over A. 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leveled and </a:t>
            </a:r>
            <a:r>
              <a:rPr dirty="0" sz="3200" spc="-5">
                <a:latin typeface="Times New Roman"/>
                <a:cs typeface="Times New Roman"/>
              </a:rPr>
              <a:t>oriented by </a:t>
            </a:r>
            <a:r>
              <a:rPr dirty="0" sz="3200">
                <a:latin typeface="Times New Roman"/>
                <a:cs typeface="Times New Roman"/>
              </a:rPr>
              <a:t>back  sighting. </a:t>
            </a:r>
            <a:r>
              <a:rPr dirty="0" sz="3200" spc="-35">
                <a:latin typeface="Times New Roman"/>
                <a:cs typeface="Times New Roman"/>
              </a:rPr>
              <a:t>With </a:t>
            </a:r>
            <a:r>
              <a:rPr dirty="0" sz="3200">
                <a:latin typeface="Times New Roman"/>
                <a:cs typeface="Times New Roman"/>
              </a:rPr>
              <a:t>the alidade </a:t>
            </a:r>
            <a:r>
              <a:rPr dirty="0" sz="3200" spc="-5">
                <a:latin typeface="Times New Roman"/>
                <a:cs typeface="Times New Roman"/>
              </a:rPr>
              <a:t>touching </a:t>
            </a:r>
            <a:r>
              <a:rPr dirty="0" sz="3200">
                <a:latin typeface="Times New Roman"/>
                <a:cs typeface="Times New Roman"/>
              </a:rPr>
              <a:t>p, </a:t>
            </a:r>
            <a:r>
              <a:rPr dirty="0" sz="3200" spc="-5">
                <a:latin typeface="Times New Roman"/>
                <a:cs typeface="Times New Roman"/>
              </a:rPr>
              <a:t>the point  </a:t>
            </a:r>
            <a:r>
              <a:rPr dirty="0" sz="3200">
                <a:latin typeface="Times New Roman"/>
                <a:cs typeface="Times New Roman"/>
              </a:rPr>
              <a:t>P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bisected and a ray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drawn. </a:t>
            </a:r>
            <a:r>
              <a:rPr dirty="0" sz="3200" spc="-5">
                <a:latin typeface="Times New Roman"/>
                <a:cs typeface="Times New Roman"/>
              </a:rPr>
              <a:t>Suppose this  </a:t>
            </a:r>
            <a:r>
              <a:rPr dirty="0" sz="3200">
                <a:latin typeface="Times New Roman"/>
                <a:cs typeface="Times New Roman"/>
              </a:rPr>
              <a:t>ray intersects the </a:t>
            </a:r>
            <a:r>
              <a:rPr dirty="0" sz="3200" spc="-5">
                <a:latin typeface="Times New Roman"/>
                <a:cs typeface="Times New Roman"/>
              </a:rPr>
              <a:t>line </a:t>
            </a:r>
            <a:r>
              <a:rPr dirty="0" sz="3200" spc="10">
                <a:latin typeface="Times New Roman"/>
                <a:cs typeface="Times New Roman"/>
              </a:rPr>
              <a:t>ba</a:t>
            </a:r>
            <a:r>
              <a:rPr dirty="0" baseline="-21164" sz="3150" spc="15">
                <a:latin typeface="Times New Roman"/>
                <a:cs typeface="Times New Roman"/>
              </a:rPr>
              <a:t>1 </a:t>
            </a:r>
            <a:r>
              <a:rPr dirty="0" sz="3200">
                <a:latin typeface="Times New Roman"/>
                <a:cs typeface="Times New Roman"/>
              </a:rPr>
              <a:t>at point a</a:t>
            </a:r>
            <a:r>
              <a:rPr dirty="0" baseline="-21164" sz="3150">
                <a:latin typeface="Times New Roman"/>
                <a:cs typeface="Times New Roman"/>
              </a:rPr>
              <a:t>1</a:t>
            </a:r>
            <a:r>
              <a:rPr dirty="0" sz="3200">
                <a:latin typeface="Times New Roman"/>
                <a:cs typeface="Times New Roman"/>
              </a:rPr>
              <a:t>, as was  </a:t>
            </a:r>
            <a:r>
              <a:rPr dirty="0" sz="3200" spc="5">
                <a:latin typeface="Times New Roman"/>
                <a:cs typeface="Times New Roman"/>
              </a:rPr>
              <a:t>assumed.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2832" y="304800"/>
            <a:ext cx="644499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5548" y="466166"/>
            <a:ext cx="5697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05"/>
              <a:t>Two </a:t>
            </a:r>
            <a:r>
              <a:rPr dirty="0" sz="4400"/>
              <a:t>Point</a:t>
            </a:r>
            <a:r>
              <a:rPr dirty="0" sz="4400" spc="-6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5135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843" y="1437130"/>
            <a:ext cx="8549640" cy="5420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38985"/>
            <a:ext cx="8074025" cy="488188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 spc="-30">
                <a:latin typeface="Times New Roman"/>
                <a:cs typeface="Times New Roman"/>
              </a:rPr>
              <a:t>With </a:t>
            </a:r>
            <a:r>
              <a:rPr dirty="0" sz="2700">
                <a:latin typeface="Times New Roman"/>
                <a:cs typeface="Times New Roman"/>
              </a:rPr>
              <a:t>the </a:t>
            </a:r>
            <a:r>
              <a:rPr dirty="0" sz="2700" spc="-5">
                <a:latin typeface="Times New Roman"/>
                <a:cs typeface="Times New Roman"/>
              </a:rPr>
              <a:t>alidade centered on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baseline="-20061" sz="2700">
                <a:latin typeface="Times New Roman"/>
                <a:cs typeface="Times New Roman"/>
              </a:rPr>
              <a:t>1 </a:t>
            </a:r>
            <a:r>
              <a:rPr dirty="0" sz="2700">
                <a:latin typeface="Times New Roman"/>
                <a:cs typeface="Times New Roman"/>
              </a:rPr>
              <a:t>the point </a:t>
            </a:r>
            <a:r>
              <a:rPr dirty="0" sz="2700" spc="-5">
                <a:latin typeface="Times New Roman"/>
                <a:cs typeface="Times New Roman"/>
              </a:rPr>
              <a:t>Q </a:t>
            </a:r>
            <a:r>
              <a:rPr dirty="0" sz="2700">
                <a:latin typeface="Times New Roman"/>
                <a:cs typeface="Times New Roman"/>
              </a:rPr>
              <a:t>is </a:t>
            </a:r>
            <a:r>
              <a:rPr dirty="0" sz="2700" spc="-5">
                <a:latin typeface="Times New Roman"/>
                <a:cs typeface="Times New Roman"/>
              </a:rPr>
              <a:t>bisected  </a:t>
            </a:r>
            <a:r>
              <a:rPr dirty="0" sz="2700">
                <a:latin typeface="Times New Roman"/>
                <a:cs typeface="Times New Roman"/>
              </a:rPr>
              <a:t>and a ray is drawn. Suppose this ray intersects the </a:t>
            </a:r>
            <a:r>
              <a:rPr dirty="0" sz="2700" spc="-5">
                <a:latin typeface="Times New Roman"/>
                <a:cs typeface="Times New Roman"/>
              </a:rPr>
              <a:t>ray  </a:t>
            </a:r>
            <a:r>
              <a:rPr dirty="0" sz="2700">
                <a:latin typeface="Times New Roman"/>
                <a:cs typeface="Times New Roman"/>
              </a:rPr>
              <a:t>bq at a point q</a:t>
            </a:r>
            <a:r>
              <a:rPr dirty="0" baseline="-20061" sz="2700">
                <a:latin typeface="Times New Roman"/>
                <a:cs typeface="Times New Roman"/>
              </a:rPr>
              <a:t>1</a:t>
            </a:r>
            <a:r>
              <a:rPr dirty="0" sz="2700">
                <a:latin typeface="Times New Roman"/>
                <a:cs typeface="Times New Roman"/>
              </a:rPr>
              <a:t>. The triangle pqq</a:t>
            </a:r>
            <a:r>
              <a:rPr dirty="0" baseline="-20061" sz="2700">
                <a:latin typeface="Times New Roman"/>
                <a:cs typeface="Times New Roman"/>
              </a:rPr>
              <a:t>1 </a:t>
            </a:r>
            <a:r>
              <a:rPr dirty="0" sz="2700" spc="-10">
                <a:latin typeface="Times New Roman"/>
                <a:cs typeface="Times New Roman"/>
              </a:rPr>
              <a:t>is </a:t>
            </a:r>
            <a:r>
              <a:rPr dirty="0" sz="2700">
                <a:latin typeface="Times New Roman"/>
                <a:cs typeface="Times New Roman"/>
              </a:rPr>
              <a:t>known </a:t>
            </a:r>
            <a:r>
              <a:rPr dirty="0" sz="2700" spc="-10">
                <a:latin typeface="Times New Roman"/>
                <a:cs typeface="Times New Roman"/>
              </a:rPr>
              <a:t>as </a:t>
            </a:r>
            <a:r>
              <a:rPr dirty="0" sz="2700">
                <a:latin typeface="Times New Roman"/>
                <a:cs typeface="Times New Roman"/>
              </a:rPr>
              <a:t>the  triangle of </a:t>
            </a:r>
            <a:r>
              <a:rPr dirty="0" sz="2700" spc="-20">
                <a:latin typeface="Times New Roman"/>
                <a:cs typeface="Times New Roman"/>
              </a:rPr>
              <a:t>error, </a:t>
            </a:r>
            <a:r>
              <a:rPr dirty="0" sz="2700">
                <a:latin typeface="Times New Roman"/>
                <a:cs typeface="Times New Roman"/>
              </a:rPr>
              <a:t>and is to be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eliminated.</a:t>
            </a:r>
            <a:endParaRPr sz="27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The </a:t>
            </a:r>
            <a:r>
              <a:rPr dirty="0" sz="2700" spc="-5">
                <a:latin typeface="Times New Roman"/>
                <a:cs typeface="Times New Roman"/>
              </a:rPr>
              <a:t>alidade </a:t>
            </a:r>
            <a:r>
              <a:rPr dirty="0" sz="2700">
                <a:latin typeface="Times New Roman"/>
                <a:cs typeface="Times New Roman"/>
              </a:rPr>
              <a:t>is placed along the line pq</a:t>
            </a:r>
            <a:r>
              <a:rPr dirty="0" baseline="-20061" sz="2700">
                <a:latin typeface="Times New Roman"/>
                <a:cs typeface="Times New Roman"/>
              </a:rPr>
              <a:t>1 </a:t>
            </a:r>
            <a:r>
              <a:rPr dirty="0" sz="2700" spc="-5">
                <a:latin typeface="Times New Roman"/>
                <a:cs typeface="Times New Roman"/>
              </a:rPr>
              <a:t>and </a:t>
            </a:r>
            <a:r>
              <a:rPr dirty="0" sz="2700">
                <a:latin typeface="Times New Roman"/>
                <a:cs typeface="Times New Roman"/>
              </a:rPr>
              <a:t>a ranging  rod R </a:t>
            </a:r>
            <a:r>
              <a:rPr dirty="0" sz="2700" spc="-10">
                <a:latin typeface="Times New Roman"/>
                <a:cs typeface="Times New Roman"/>
              </a:rPr>
              <a:t>is </a:t>
            </a:r>
            <a:r>
              <a:rPr dirty="0" sz="2700" spc="-5">
                <a:latin typeface="Times New Roman"/>
                <a:cs typeface="Times New Roman"/>
              </a:rPr>
              <a:t>fixed </a:t>
            </a:r>
            <a:r>
              <a:rPr dirty="0" sz="2700">
                <a:latin typeface="Times New Roman"/>
                <a:cs typeface="Times New Roman"/>
              </a:rPr>
              <a:t>at </a:t>
            </a:r>
            <a:r>
              <a:rPr dirty="0" sz="2700" spc="-5">
                <a:latin typeface="Times New Roman"/>
                <a:cs typeface="Times New Roman"/>
              </a:rPr>
              <a:t>some distance from </a:t>
            </a:r>
            <a:r>
              <a:rPr dirty="0" sz="2700">
                <a:latin typeface="Times New Roman"/>
                <a:cs typeface="Times New Roman"/>
              </a:rPr>
              <a:t>the </a:t>
            </a:r>
            <a:r>
              <a:rPr dirty="0" sz="2700" spc="-5">
                <a:latin typeface="Times New Roman"/>
                <a:cs typeface="Times New Roman"/>
              </a:rPr>
              <a:t>table. </a:t>
            </a:r>
            <a:r>
              <a:rPr dirty="0" sz="2700">
                <a:latin typeface="Times New Roman"/>
                <a:cs typeface="Times New Roman"/>
              </a:rPr>
              <a:t>Then, </a:t>
            </a:r>
            <a:r>
              <a:rPr dirty="0" sz="2700" spc="-10">
                <a:latin typeface="Times New Roman"/>
                <a:cs typeface="Times New Roman"/>
              </a:rPr>
              <a:t>the  </a:t>
            </a:r>
            <a:r>
              <a:rPr dirty="0" sz="2700">
                <a:latin typeface="Times New Roman"/>
                <a:cs typeface="Times New Roman"/>
              </a:rPr>
              <a:t>alidade </a:t>
            </a:r>
            <a:r>
              <a:rPr dirty="0" sz="2700" spc="-5">
                <a:latin typeface="Times New Roman"/>
                <a:cs typeface="Times New Roman"/>
              </a:rPr>
              <a:t>is </a:t>
            </a:r>
            <a:r>
              <a:rPr dirty="0" sz="2700">
                <a:latin typeface="Times New Roman"/>
                <a:cs typeface="Times New Roman"/>
              </a:rPr>
              <a:t>placed </a:t>
            </a:r>
            <a:r>
              <a:rPr dirty="0" sz="2700" spc="-5">
                <a:latin typeface="Times New Roman"/>
                <a:cs typeface="Times New Roman"/>
              </a:rPr>
              <a:t>along </a:t>
            </a:r>
            <a:r>
              <a:rPr dirty="0" sz="2700">
                <a:latin typeface="Times New Roman"/>
                <a:cs typeface="Times New Roman"/>
              </a:rPr>
              <a:t>the line pq </a:t>
            </a:r>
            <a:r>
              <a:rPr dirty="0" sz="2700" spc="-5">
                <a:latin typeface="Times New Roman"/>
                <a:cs typeface="Times New Roman"/>
              </a:rPr>
              <a:t>and </a:t>
            </a:r>
            <a:r>
              <a:rPr dirty="0" sz="2700">
                <a:latin typeface="Times New Roman"/>
                <a:cs typeface="Times New Roman"/>
              </a:rPr>
              <a:t>the table </a:t>
            </a:r>
            <a:r>
              <a:rPr dirty="0" sz="2700" spc="5">
                <a:latin typeface="Times New Roman"/>
                <a:cs typeface="Times New Roman"/>
              </a:rPr>
              <a:t>is  </a:t>
            </a:r>
            <a:r>
              <a:rPr dirty="0" sz="2700" spc="-5">
                <a:latin typeface="Times New Roman"/>
                <a:cs typeface="Times New Roman"/>
              </a:rPr>
              <a:t>turned to </a:t>
            </a:r>
            <a:r>
              <a:rPr dirty="0" sz="2700">
                <a:latin typeface="Times New Roman"/>
                <a:cs typeface="Times New Roman"/>
              </a:rPr>
              <a:t>bisect R. </a:t>
            </a:r>
            <a:r>
              <a:rPr dirty="0" sz="2700" spc="-10">
                <a:latin typeface="Times New Roman"/>
                <a:cs typeface="Times New Roman"/>
              </a:rPr>
              <a:t>At </a:t>
            </a:r>
            <a:r>
              <a:rPr dirty="0" sz="2700" spc="-5">
                <a:latin typeface="Times New Roman"/>
                <a:cs typeface="Times New Roman"/>
              </a:rPr>
              <a:t>this position </a:t>
            </a:r>
            <a:r>
              <a:rPr dirty="0" sz="2700">
                <a:latin typeface="Times New Roman"/>
                <a:cs typeface="Times New Roman"/>
              </a:rPr>
              <a:t>the table is said to </a:t>
            </a:r>
            <a:r>
              <a:rPr dirty="0" sz="2700" spc="-10">
                <a:latin typeface="Times New Roman"/>
                <a:cs typeface="Times New Roman"/>
              </a:rPr>
              <a:t>be  </a:t>
            </a:r>
            <a:r>
              <a:rPr dirty="0" sz="2700">
                <a:latin typeface="Times New Roman"/>
                <a:cs typeface="Times New Roman"/>
              </a:rPr>
              <a:t>perfectly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oriented.</a:t>
            </a:r>
            <a:endParaRPr sz="27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 spc="-25">
                <a:latin typeface="Times New Roman"/>
                <a:cs typeface="Times New Roman"/>
              </a:rPr>
              <a:t>Finally, </a:t>
            </a:r>
            <a:r>
              <a:rPr dirty="0" sz="2700" spc="-5">
                <a:latin typeface="Times New Roman"/>
                <a:cs typeface="Times New Roman"/>
              </a:rPr>
              <a:t>with </a:t>
            </a:r>
            <a:r>
              <a:rPr dirty="0" sz="2700">
                <a:latin typeface="Times New Roman"/>
                <a:cs typeface="Times New Roman"/>
              </a:rPr>
              <a:t>the alidade centered on p and q, the points  P and Q are bisected and </a:t>
            </a:r>
            <a:r>
              <a:rPr dirty="0" sz="2700" spc="-5">
                <a:latin typeface="Times New Roman"/>
                <a:cs typeface="Times New Roman"/>
              </a:rPr>
              <a:t>rays are </a:t>
            </a:r>
            <a:r>
              <a:rPr dirty="0" sz="2700">
                <a:latin typeface="Times New Roman"/>
                <a:cs typeface="Times New Roman"/>
              </a:rPr>
              <a:t>drawn. </a:t>
            </a:r>
            <a:r>
              <a:rPr dirty="0" sz="2700" spc="-5">
                <a:latin typeface="Times New Roman"/>
                <a:cs typeface="Times New Roman"/>
              </a:rPr>
              <a:t>Suppose these  </a:t>
            </a:r>
            <a:r>
              <a:rPr dirty="0" sz="2700">
                <a:latin typeface="Times New Roman"/>
                <a:cs typeface="Times New Roman"/>
              </a:rPr>
              <a:t>rays </a:t>
            </a:r>
            <a:r>
              <a:rPr dirty="0" sz="2700" spc="-5">
                <a:latin typeface="Times New Roman"/>
                <a:cs typeface="Times New Roman"/>
              </a:rPr>
              <a:t>intersect </a:t>
            </a:r>
            <a:r>
              <a:rPr dirty="0" sz="2700">
                <a:latin typeface="Times New Roman"/>
                <a:cs typeface="Times New Roman"/>
              </a:rPr>
              <a:t>at a point a. </a:t>
            </a:r>
            <a:r>
              <a:rPr dirty="0" sz="2700" spc="-5">
                <a:latin typeface="Times New Roman"/>
                <a:cs typeface="Times New Roman"/>
              </a:rPr>
              <a:t>This </a:t>
            </a:r>
            <a:r>
              <a:rPr dirty="0" sz="2700">
                <a:latin typeface="Times New Roman"/>
                <a:cs typeface="Times New Roman"/>
              </a:rPr>
              <a:t>would </a:t>
            </a:r>
            <a:r>
              <a:rPr dirty="0" sz="2700" spc="-5">
                <a:latin typeface="Times New Roman"/>
                <a:cs typeface="Times New Roman"/>
              </a:rPr>
              <a:t>represent </a:t>
            </a:r>
            <a:r>
              <a:rPr dirty="0" sz="2700">
                <a:latin typeface="Times New Roman"/>
                <a:cs typeface="Times New Roman"/>
              </a:rPr>
              <a:t>the  exact position of the required station </a:t>
            </a:r>
            <a:r>
              <a:rPr dirty="0" sz="2700" spc="-10">
                <a:latin typeface="Times New Roman"/>
                <a:cs typeface="Times New Roman"/>
              </a:rPr>
              <a:t>A. </a:t>
            </a:r>
            <a:r>
              <a:rPr dirty="0" sz="2700">
                <a:latin typeface="Times New Roman"/>
                <a:cs typeface="Times New Roman"/>
              </a:rPr>
              <a:t>Then </a:t>
            </a:r>
            <a:r>
              <a:rPr dirty="0" sz="2700" spc="5">
                <a:latin typeface="Times New Roman"/>
                <a:cs typeface="Times New Roman"/>
              </a:rPr>
              <a:t>the  </a:t>
            </a:r>
            <a:r>
              <a:rPr dirty="0" sz="2700">
                <a:latin typeface="Times New Roman"/>
                <a:cs typeface="Times New Roman"/>
              </a:rPr>
              <a:t>station </a:t>
            </a:r>
            <a:r>
              <a:rPr dirty="0" sz="2700" spc="-5">
                <a:latin typeface="Times New Roman"/>
                <a:cs typeface="Times New Roman"/>
              </a:rPr>
              <a:t>A </a:t>
            </a:r>
            <a:r>
              <a:rPr dirty="0" sz="2700">
                <a:latin typeface="Times New Roman"/>
                <a:cs typeface="Times New Roman"/>
              </a:rPr>
              <a:t>is </a:t>
            </a:r>
            <a:r>
              <a:rPr dirty="0" sz="2700" spc="-5">
                <a:latin typeface="Times New Roman"/>
                <a:cs typeface="Times New Roman"/>
              </a:rPr>
              <a:t>marked </a:t>
            </a:r>
            <a:r>
              <a:rPr dirty="0" sz="2700">
                <a:latin typeface="Times New Roman"/>
                <a:cs typeface="Times New Roman"/>
              </a:rPr>
              <a:t>on the</a:t>
            </a:r>
            <a:r>
              <a:rPr dirty="0" sz="2700" spc="-3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ground.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6060" y="304800"/>
            <a:ext cx="3557016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9157" y="466166"/>
            <a:ext cx="28067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Plane</a:t>
            </a:r>
            <a:r>
              <a:rPr dirty="0" sz="4400" spc="-170"/>
              <a:t> </a:t>
            </a:r>
            <a:r>
              <a:rPr dirty="0" sz="4400" spc="-80"/>
              <a:t>Table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45947" y="1833372"/>
            <a:ext cx="3883152" cy="3002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1752600"/>
            <a:ext cx="3776853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52771" y="3393947"/>
            <a:ext cx="3992879" cy="3078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6800" y="3276600"/>
            <a:ext cx="3886200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316991"/>
            <a:ext cx="684733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380" y="478358"/>
            <a:ext cx="6100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5"/>
              <a:t>Three </a:t>
            </a:r>
            <a:r>
              <a:rPr dirty="0" sz="4400"/>
              <a:t>Point</a:t>
            </a:r>
            <a:r>
              <a:rPr dirty="0" sz="4400" spc="-15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843" y="1437132"/>
            <a:ext cx="8549640" cy="4568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38985"/>
            <a:ext cx="8074025" cy="438848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In </a:t>
            </a:r>
            <a:r>
              <a:rPr dirty="0" sz="2700" spc="-5">
                <a:latin typeface="Times New Roman"/>
                <a:cs typeface="Times New Roman"/>
              </a:rPr>
              <a:t>this problem, three </a:t>
            </a:r>
            <a:r>
              <a:rPr dirty="0" sz="2700">
                <a:latin typeface="Times New Roman"/>
                <a:cs typeface="Times New Roman"/>
              </a:rPr>
              <a:t>well defined points are selected,  whose </a:t>
            </a:r>
            <a:r>
              <a:rPr dirty="0" sz="2700" spc="-5">
                <a:latin typeface="Times New Roman"/>
                <a:cs typeface="Times New Roman"/>
              </a:rPr>
              <a:t>position </a:t>
            </a:r>
            <a:r>
              <a:rPr dirty="0" sz="2700">
                <a:latin typeface="Times New Roman"/>
                <a:cs typeface="Times New Roman"/>
              </a:rPr>
              <a:t>have already been plotted on the </a:t>
            </a:r>
            <a:r>
              <a:rPr dirty="0" sz="2700" spc="-5">
                <a:latin typeface="Times New Roman"/>
                <a:cs typeface="Times New Roman"/>
              </a:rPr>
              <a:t>map.  </a:t>
            </a:r>
            <a:r>
              <a:rPr dirty="0" sz="2700">
                <a:latin typeface="Times New Roman"/>
                <a:cs typeface="Times New Roman"/>
              </a:rPr>
              <a:t>Then, by perfectly bisecting these three well-defined  points. </a:t>
            </a:r>
            <a:r>
              <a:rPr dirty="0" sz="2700" spc="-5">
                <a:latin typeface="Times New Roman"/>
                <a:cs typeface="Times New Roman"/>
              </a:rPr>
              <a:t>A new </a:t>
            </a:r>
            <a:r>
              <a:rPr dirty="0" sz="2700">
                <a:latin typeface="Times New Roman"/>
                <a:cs typeface="Times New Roman"/>
              </a:rPr>
              <a:t>station is </a:t>
            </a:r>
            <a:r>
              <a:rPr dirty="0" sz="2700" spc="-5">
                <a:latin typeface="Times New Roman"/>
                <a:cs typeface="Times New Roman"/>
              </a:rPr>
              <a:t>established </a:t>
            </a:r>
            <a:r>
              <a:rPr dirty="0" sz="2700">
                <a:latin typeface="Times New Roman"/>
                <a:cs typeface="Times New Roman"/>
              </a:rPr>
              <a:t>at the </a:t>
            </a:r>
            <a:r>
              <a:rPr dirty="0" sz="2700" spc="-5">
                <a:latin typeface="Times New Roman"/>
                <a:cs typeface="Times New Roman"/>
              </a:rPr>
              <a:t>required  </a:t>
            </a:r>
            <a:r>
              <a:rPr dirty="0" sz="2700">
                <a:latin typeface="Times New Roman"/>
                <a:cs typeface="Times New Roman"/>
              </a:rPr>
              <a:t>position.</a:t>
            </a:r>
            <a:endParaRPr sz="27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 spc="-10">
                <a:latin typeface="Times New Roman"/>
                <a:cs typeface="Times New Roman"/>
              </a:rPr>
              <a:t>No </a:t>
            </a:r>
            <a:r>
              <a:rPr dirty="0" sz="2700">
                <a:latin typeface="Times New Roman"/>
                <a:cs typeface="Times New Roman"/>
              </a:rPr>
              <a:t>auxiliary station is </a:t>
            </a:r>
            <a:r>
              <a:rPr dirty="0" sz="2700" spc="-5">
                <a:latin typeface="Times New Roman"/>
                <a:cs typeface="Times New Roman"/>
              </a:rPr>
              <a:t>required </a:t>
            </a:r>
            <a:r>
              <a:rPr dirty="0" sz="2700">
                <a:latin typeface="Times New Roman"/>
                <a:cs typeface="Times New Roman"/>
              </a:rPr>
              <a:t>in order </a:t>
            </a:r>
            <a:r>
              <a:rPr dirty="0" sz="2700" spc="-5">
                <a:latin typeface="Times New Roman"/>
                <a:cs typeface="Times New Roman"/>
              </a:rPr>
              <a:t>to </a:t>
            </a:r>
            <a:r>
              <a:rPr dirty="0" sz="2700">
                <a:latin typeface="Times New Roman"/>
                <a:cs typeface="Times New Roman"/>
              </a:rPr>
              <a:t>solve </a:t>
            </a:r>
            <a:r>
              <a:rPr dirty="0" sz="2700" spc="-5">
                <a:latin typeface="Times New Roman"/>
                <a:cs typeface="Times New Roman"/>
              </a:rPr>
              <a:t>this  </a:t>
            </a:r>
            <a:r>
              <a:rPr dirty="0" sz="2700">
                <a:latin typeface="Times New Roman"/>
                <a:cs typeface="Times New Roman"/>
              </a:rPr>
              <a:t>problem. This table is </a:t>
            </a:r>
            <a:r>
              <a:rPr dirty="0" sz="2700" spc="-5">
                <a:latin typeface="Times New Roman"/>
                <a:cs typeface="Times New Roman"/>
              </a:rPr>
              <a:t>directly </a:t>
            </a:r>
            <a:r>
              <a:rPr dirty="0" sz="2700">
                <a:latin typeface="Times New Roman"/>
                <a:cs typeface="Times New Roman"/>
              </a:rPr>
              <a:t>placed </a:t>
            </a:r>
            <a:r>
              <a:rPr dirty="0" sz="2700" spc="-10">
                <a:latin typeface="Times New Roman"/>
                <a:cs typeface="Times New Roman"/>
              </a:rPr>
              <a:t>at </a:t>
            </a:r>
            <a:r>
              <a:rPr dirty="0" sz="2700">
                <a:latin typeface="Times New Roman"/>
                <a:cs typeface="Times New Roman"/>
              </a:rPr>
              <a:t>the </a:t>
            </a:r>
            <a:r>
              <a:rPr dirty="0" sz="2700" spc="-5">
                <a:latin typeface="Times New Roman"/>
                <a:cs typeface="Times New Roman"/>
              </a:rPr>
              <a:t>required  </a:t>
            </a:r>
            <a:r>
              <a:rPr dirty="0" sz="2700">
                <a:latin typeface="Times New Roman"/>
                <a:cs typeface="Times New Roman"/>
              </a:rPr>
              <a:t>position. </a:t>
            </a:r>
            <a:r>
              <a:rPr dirty="0" sz="2700" spc="-5">
                <a:latin typeface="Times New Roman"/>
                <a:cs typeface="Times New Roman"/>
              </a:rPr>
              <a:t>The problem </a:t>
            </a:r>
            <a:r>
              <a:rPr dirty="0" sz="2700" spc="-10">
                <a:latin typeface="Times New Roman"/>
                <a:cs typeface="Times New Roman"/>
              </a:rPr>
              <a:t>may </a:t>
            </a:r>
            <a:r>
              <a:rPr dirty="0" sz="2700">
                <a:latin typeface="Times New Roman"/>
                <a:cs typeface="Times New Roman"/>
              </a:rPr>
              <a:t>be </a:t>
            </a:r>
            <a:r>
              <a:rPr dirty="0" sz="2700" spc="-5">
                <a:latin typeface="Times New Roman"/>
                <a:cs typeface="Times New Roman"/>
              </a:rPr>
              <a:t>solved </a:t>
            </a:r>
            <a:r>
              <a:rPr dirty="0" sz="2700">
                <a:latin typeface="Times New Roman"/>
                <a:cs typeface="Times New Roman"/>
              </a:rPr>
              <a:t>by </a:t>
            </a:r>
            <a:r>
              <a:rPr dirty="0" sz="2700" spc="-5">
                <a:latin typeface="Times New Roman"/>
                <a:cs typeface="Times New Roman"/>
              </a:rPr>
              <a:t>following  methods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(a) </a:t>
            </a:r>
            <a:r>
              <a:rPr dirty="0" sz="2700" spc="-20">
                <a:latin typeface="Times New Roman"/>
                <a:cs typeface="Times New Roman"/>
              </a:rPr>
              <a:t>Bessel’s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method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(b) Mechanical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Method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(c) The trial and error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method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304800"/>
            <a:ext cx="684733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380" y="466166"/>
            <a:ext cx="6100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5"/>
              <a:t>Three </a:t>
            </a:r>
            <a:r>
              <a:rPr dirty="0" sz="4400"/>
              <a:t>Point</a:t>
            </a:r>
            <a:r>
              <a:rPr dirty="0" sz="4400" spc="-15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547" y="1482852"/>
            <a:ext cx="8700516" cy="492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8234"/>
            <a:ext cx="8075295" cy="471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8255" indent="-3429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Times New Roman"/>
                <a:cs typeface="Times New Roman"/>
              </a:rPr>
              <a:t>The graphical </a:t>
            </a:r>
            <a:r>
              <a:rPr dirty="0" sz="3600" b="1">
                <a:latin typeface="Times New Roman"/>
                <a:cs typeface="Times New Roman"/>
              </a:rPr>
              <a:t>method </a:t>
            </a:r>
            <a:r>
              <a:rPr dirty="0" sz="3600" spc="-5" b="1">
                <a:latin typeface="Times New Roman"/>
                <a:cs typeface="Times New Roman"/>
              </a:rPr>
              <a:t>or </a:t>
            </a:r>
            <a:r>
              <a:rPr dirty="0" sz="3600" spc="-20" b="1">
                <a:latin typeface="Times New Roman"/>
                <a:cs typeface="Times New Roman"/>
              </a:rPr>
              <a:t>Bessel’s  </a:t>
            </a:r>
            <a:r>
              <a:rPr dirty="0" sz="3600" b="1">
                <a:latin typeface="Times New Roman"/>
                <a:cs typeface="Times New Roman"/>
              </a:rPr>
              <a:t>method</a:t>
            </a:r>
            <a:endParaRPr sz="36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(i) suppose A,B, and C are three well-defined points  which have been plotted </a:t>
            </a:r>
            <a:r>
              <a:rPr dirty="0" sz="2800" spc="-10">
                <a:latin typeface="Times New Roman"/>
                <a:cs typeface="Times New Roman"/>
              </a:rPr>
              <a:t>as a, </a:t>
            </a:r>
            <a:r>
              <a:rPr dirty="0" sz="2800" spc="-5">
                <a:latin typeface="Times New Roman"/>
                <a:cs typeface="Times New Roman"/>
              </a:rPr>
              <a:t>b and </a:t>
            </a:r>
            <a:r>
              <a:rPr dirty="0" sz="2800">
                <a:latin typeface="Times New Roman"/>
                <a:cs typeface="Times New Roman"/>
              </a:rPr>
              <a:t>c. Now </a:t>
            </a:r>
            <a:r>
              <a:rPr dirty="0" sz="2800" spc="-5">
                <a:latin typeface="Times New Roman"/>
                <a:cs typeface="Times New Roman"/>
              </a:rPr>
              <a:t>it</a:t>
            </a:r>
            <a:r>
              <a:rPr dirty="0" sz="2800" spc="370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is  </a:t>
            </a:r>
            <a:r>
              <a:rPr dirty="0" sz="2800" spc="-5">
                <a:latin typeface="Times New Roman"/>
                <a:cs typeface="Times New Roman"/>
              </a:rPr>
              <a:t>required to locate a station </a:t>
            </a:r>
            <a:r>
              <a:rPr dirty="0" sz="2800" spc="-10">
                <a:latin typeface="Times New Roman"/>
                <a:cs typeface="Times New Roman"/>
              </a:rPr>
              <a:t>at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160">
                <a:latin typeface="Times New Roman"/>
                <a:cs typeface="Times New Roman"/>
              </a:rPr>
              <a:t>P.</a:t>
            </a:r>
            <a:endParaRPr sz="28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(ii) </a:t>
            </a:r>
            <a:r>
              <a:rPr dirty="0" sz="2800" spc="-5">
                <a:latin typeface="Times New Roman"/>
                <a:cs typeface="Times New Roman"/>
              </a:rPr>
              <a:t>The table is </a:t>
            </a:r>
            <a:r>
              <a:rPr dirty="0" sz="2800" spc="-10">
                <a:latin typeface="Times New Roman"/>
                <a:cs typeface="Times New Roman"/>
              </a:rPr>
              <a:t>placed 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required station P and  leveled. The alidade is placed along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line </a:t>
            </a:r>
            <a:r>
              <a:rPr dirty="0" sz="2800" spc="-10">
                <a:latin typeface="Times New Roman"/>
                <a:cs typeface="Times New Roman"/>
              </a:rPr>
              <a:t>ca </a:t>
            </a:r>
            <a:r>
              <a:rPr dirty="0" sz="2800">
                <a:latin typeface="Times New Roman"/>
                <a:cs typeface="Times New Roman"/>
              </a:rPr>
              <a:t>and  the </a:t>
            </a:r>
            <a:r>
              <a:rPr dirty="0" sz="2800" spc="-5">
                <a:latin typeface="Times New Roman"/>
                <a:cs typeface="Times New Roman"/>
              </a:rPr>
              <a:t>point A is bisected. The </a:t>
            </a:r>
            <a:r>
              <a:rPr dirty="0" sz="2800">
                <a:latin typeface="Times New Roman"/>
                <a:cs typeface="Times New Roman"/>
              </a:rPr>
              <a:t>table </a:t>
            </a:r>
            <a:r>
              <a:rPr dirty="0" sz="2800" spc="-5">
                <a:latin typeface="Times New Roman"/>
                <a:cs typeface="Times New Roman"/>
              </a:rPr>
              <a:t>is clamped. </a:t>
            </a:r>
            <a:r>
              <a:rPr dirty="0" sz="2800" spc="-30">
                <a:latin typeface="Times New Roman"/>
                <a:cs typeface="Times New Roman"/>
              </a:rPr>
              <a:t>With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alidade </a:t>
            </a:r>
            <a:r>
              <a:rPr dirty="0" sz="2800" spc="-1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centre </a:t>
            </a:r>
            <a:r>
              <a:rPr dirty="0" sz="2800">
                <a:latin typeface="Times New Roman"/>
                <a:cs typeface="Times New Roman"/>
              </a:rPr>
              <a:t>on </a:t>
            </a:r>
            <a:r>
              <a:rPr dirty="0" sz="2800" spc="-5">
                <a:latin typeface="Times New Roman"/>
                <a:cs typeface="Times New Roman"/>
              </a:rPr>
              <a:t>C,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point B is bisected and  rays is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drawn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39923" y="362711"/>
            <a:ext cx="4209287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2160" y="511886"/>
            <a:ext cx="35191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Bessel’s</a:t>
            </a:r>
            <a:r>
              <a:rPr dirty="0" spc="-75"/>
              <a:t> </a:t>
            </a:r>
            <a:r>
              <a:rPr dirty="0" spc="-5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309372" y="1641348"/>
            <a:ext cx="81076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1524000"/>
            <a:ext cx="80010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304800"/>
            <a:ext cx="684733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380" y="466166"/>
            <a:ext cx="6100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5"/>
              <a:t>Three </a:t>
            </a:r>
            <a:r>
              <a:rPr dirty="0" sz="4400"/>
              <a:t>Point</a:t>
            </a:r>
            <a:r>
              <a:rPr dirty="0" sz="4400" spc="-15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843" y="1478280"/>
            <a:ext cx="8549640" cy="521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80134"/>
            <a:ext cx="8074025" cy="42240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Again the alidade is </a:t>
            </a:r>
            <a:r>
              <a:rPr dirty="0" sz="2700" spc="-5">
                <a:latin typeface="Times New Roman"/>
                <a:cs typeface="Times New Roman"/>
              </a:rPr>
              <a:t>placed along </a:t>
            </a:r>
            <a:r>
              <a:rPr dirty="0" sz="2700">
                <a:latin typeface="Times New Roman"/>
                <a:cs typeface="Times New Roman"/>
              </a:rPr>
              <a:t>the line ac and the  point C is bisected and the </a:t>
            </a:r>
            <a:r>
              <a:rPr dirty="0" sz="2700" spc="-5">
                <a:latin typeface="Times New Roman"/>
                <a:cs typeface="Times New Roman"/>
              </a:rPr>
              <a:t>table </a:t>
            </a:r>
            <a:r>
              <a:rPr dirty="0" sz="2700">
                <a:latin typeface="Times New Roman"/>
                <a:cs typeface="Times New Roman"/>
              </a:rPr>
              <a:t>is </a:t>
            </a:r>
            <a:r>
              <a:rPr dirty="0" sz="2700" spc="-5">
                <a:latin typeface="Times New Roman"/>
                <a:cs typeface="Times New Roman"/>
              </a:rPr>
              <a:t>clamped. </a:t>
            </a:r>
            <a:r>
              <a:rPr dirty="0" sz="2700" spc="-30">
                <a:latin typeface="Times New Roman"/>
                <a:cs typeface="Times New Roman"/>
              </a:rPr>
              <a:t>With </a:t>
            </a:r>
            <a:r>
              <a:rPr dirty="0" sz="2700">
                <a:latin typeface="Times New Roman"/>
                <a:cs typeface="Times New Roman"/>
              </a:rPr>
              <a:t>the  alidade touching a, the point B </a:t>
            </a:r>
            <a:r>
              <a:rPr dirty="0" sz="2700" spc="-10">
                <a:latin typeface="Times New Roman"/>
                <a:cs typeface="Times New Roman"/>
              </a:rPr>
              <a:t>is </a:t>
            </a:r>
            <a:r>
              <a:rPr dirty="0" sz="2700">
                <a:latin typeface="Times New Roman"/>
                <a:cs typeface="Times New Roman"/>
              </a:rPr>
              <a:t>bisected and a </a:t>
            </a:r>
            <a:r>
              <a:rPr dirty="0" sz="2700" spc="-5">
                <a:latin typeface="Times New Roman"/>
                <a:cs typeface="Times New Roman"/>
              </a:rPr>
              <a:t>ray </a:t>
            </a:r>
            <a:r>
              <a:rPr dirty="0" sz="2700" spc="-15">
                <a:latin typeface="Times New Roman"/>
                <a:cs typeface="Times New Roman"/>
              </a:rPr>
              <a:t>is  </a:t>
            </a:r>
            <a:r>
              <a:rPr dirty="0" sz="2700">
                <a:latin typeface="Times New Roman"/>
                <a:cs typeface="Times New Roman"/>
              </a:rPr>
              <a:t>drawn. Suppose </a:t>
            </a:r>
            <a:r>
              <a:rPr dirty="0" sz="2700" spc="-5">
                <a:latin typeface="Times New Roman"/>
                <a:cs typeface="Times New Roman"/>
              </a:rPr>
              <a:t>this </a:t>
            </a:r>
            <a:r>
              <a:rPr dirty="0" sz="2700">
                <a:latin typeface="Times New Roman"/>
                <a:cs typeface="Times New Roman"/>
              </a:rPr>
              <a:t>ray </a:t>
            </a:r>
            <a:r>
              <a:rPr dirty="0" sz="2700" spc="-5">
                <a:latin typeface="Times New Roman"/>
                <a:cs typeface="Times New Roman"/>
              </a:rPr>
              <a:t>intersects </a:t>
            </a:r>
            <a:r>
              <a:rPr dirty="0" sz="2700">
                <a:latin typeface="Times New Roman"/>
                <a:cs typeface="Times New Roman"/>
              </a:rPr>
              <a:t>the previous ray </a:t>
            </a:r>
            <a:r>
              <a:rPr dirty="0" sz="2700" spc="-10">
                <a:latin typeface="Times New Roman"/>
                <a:cs typeface="Times New Roman"/>
              </a:rPr>
              <a:t>at </a:t>
            </a:r>
            <a:r>
              <a:rPr dirty="0" sz="2700">
                <a:latin typeface="Times New Roman"/>
                <a:cs typeface="Times New Roman"/>
              </a:rPr>
              <a:t>a  point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</a:t>
            </a:r>
            <a:endParaRPr sz="27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The alidade is </a:t>
            </a:r>
            <a:r>
              <a:rPr dirty="0" sz="2700" spc="-5">
                <a:latin typeface="Times New Roman"/>
                <a:cs typeface="Times New Roman"/>
              </a:rPr>
              <a:t>placed </a:t>
            </a:r>
            <a:r>
              <a:rPr dirty="0" sz="2700">
                <a:latin typeface="Times New Roman"/>
                <a:cs typeface="Times New Roman"/>
              </a:rPr>
              <a:t>along </a:t>
            </a:r>
            <a:r>
              <a:rPr dirty="0" sz="2700" spc="-5">
                <a:latin typeface="Times New Roman"/>
                <a:cs typeface="Times New Roman"/>
              </a:rPr>
              <a:t>db </a:t>
            </a:r>
            <a:r>
              <a:rPr dirty="0" sz="2700">
                <a:latin typeface="Times New Roman"/>
                <a:cs typeface="Times New Roman"/>
              </a:rPr>
              <a:t>and the point B is  bisected. At </a:t>
            </a:r>
            <a:r>
              <a:rPr dirty="0" sz="2700" spc="-5">
                <a:latin typeface="Times New Roman"/>
                <a:cs typeface="Times New Roman"/>
              </a:rPr>
              <a:t>this position the table </a:t>
            </a:r>
            <a:r>
              <a:rPr dirty="0" sz="2700">
                <a:latin typeface="Times New Roman"/>
                <a:cs typeface="Times New Roman"/>
              </a:rPr>
              <a:t>is said </a:t>
            </a:r>
            <a:r>
              <a:rPr dirty="0" sz="2700" spc="-5">
                <a:latin typeface="Times New Roman"/>
                <a:cs typeface="Times New Roman"/>
              </a:rPr>
              <a:t>to </a:t>
            </a:r>
            <a:r>
              <a:rPr dirty="0" sz="2700">
                <a:latin typeface="Times New Roman"/>
                <a:cs typeface="Times New Roman"/>
              </a:rPr>
              <a:t>be </a:t>
            </a:r>
            <a:r>
              <a:rPr dirty="0" sz="2700" spc="-5">
                <a:latin typeface="Times New Roman"/>
                <a:cs typeface="Times New Roman"/>
              </a:rPr>
              <a:t>perfectly  oriented. Now </a:t>
            </a:r>
            <a:r>
              <a:rPr dirty="0" sz="2700">
                <a:latin typeface="Times New Roman"/>
                <a:cs typeface="Times New Roman"/>
              </a:rPr>
              <a:t>the rays </a:t>
            </a:r>
            <a:r>
              <a:rPr dirty="0" sz="2700" spc="-5">
                <a:latin typeface="Times New Roman"/>
                <a:cs typeface="Times New Roman"/>
              </a:rPr>
              <a:t>Aa, Bb </a:t>
            </a:r>
            <a:r>
              <a:rPr dirty="0" sz="2700">
                <a:latin typeface="Times New Roman"/>
                <a:cs typeface="Times New Roman"/>
              </a:rPr>
              <a:t>and </a:t>
            </a:r>
            <a:r>
              <a:rPr dirty="0" sz="2700" spc="-5">
                <a:latin typeface="Times New Roman"/>
                <a:cs typeface="Times New Roman"/>
              </a:rPr>
              <a:t>Cc </a:t>
            </a:r>
            <a:r>
              <a:rPr dirty="0" sz="2700">
                <a:latin typeface="Times New Roman"/>
                <a:cs typeface="Times New Roman"/>
              </a:rPr>
              <a:t>are drawn.  These </a:t>
            </a:r>
            <a:r>
              <a:rPr dirty="0" sz="2700" spc="-5">
                <a:latin typeface="Times New Roman"/>
                <a:cs typeface="Times New Roman"/>
              </a:rPr>
              <a:t>three </a:t>
            </a:r>
            <a:r>
              <a:rPr dirty="0" sz="2700">
                <a:latin typeface="Times New Roman"/>
                <a:cs typeface="Times New Roman"/>
              </a:rPr>
              <a:t>rays </a:t>
            </a:r>
            <a:r>
              <a:rPr dirty="0" sz="2700" spc="-5">
                <a:latin typeface="Times New Roman"/>
                <a:cs typeface="Times New Roman"/>
              </a:rPr>
              <a:t>must meet </a:t>
            </a:r>
            <a:r>
              <a:rPr dirty="0" sz="2700">
                <a:latin typeface="Times New Roman"/>
                <a:cs typeface="Times New Roman"/>
              </a:rPr>
              <a:t>at a point p which is the  required point on the </a:t>
            </a:r>
            <a:r>
              <a:rPr dirty="0" sz="2700" spc="-5">
                <a:latin typeface="Times New Roman"/>
                <a:cs typeface="Times New Roman"/>
              </a:rPr>
              <a:t>map. </a:t>
            </a:r>
            <a:r>
              <a:rPr dirty="0" sz="2700">
                <a:latin typeface="Times New Roman"/>
                <a:cs typeface="Times New Roman"/>
              </a:rPr>
              <a:t>This point is transferred </a:t>
            </a:r>
            <a:r>
              <a:rPr dirty="0" sz="2700" spc="5">
                <a:latin typeface="Times New Roman"/>
                <a:cs typeface="Times New Roman"/>
              </a:rPr>
              <a:t>to  </a:t>
            </a:r>
            <a:r>
              <a:rPr dirty="0" sz="2700">
                <a:latin typeface="Times New Roman"/>
                <a:cs typeface="Times New Roman"/>
              </a:rPr>
              <a:t>the ground by </a:t>
            </a:r>
            <a:r>
              <a:rPr dirty="0" sz="2700" spc="-5">
                <a:latin typeface="Times New Roman"/>
                <a:cs typeface="Times New Roman"/>
              </a:rPr>
              <a:t>U-fork </a:t>
            </a:r>
            <a:r>
              <a:rPr dirty="0" sz="2700">
                <a:latin typeface="Times New Roman"/>
                <a:cs typeface="Times New Roman"/>
              </a:rPr>
              <a:t>and plumb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bob.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304800"/>
            <a:ext cx="684733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380" y="466166"/>
            <a:ext cx="6100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5"/>
              <a:t>Three </a:t>
            </a:r>
            <a:r>
              <a:rPr dirty="0" sz="4400"/>
              <a:t>Point</a:t>
            </a:r>
            <a:r>
              <a:rPr dirty="0" sz="4400" spc="-15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168" y="1380744"/>
            <a:ext cx="8647176" cy="4704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Mechanical</a:t>
            </a:r>
            <a:r>
              <a:rPr dirty="0" spc="-40"/>
              <a:t> </a:t>
            </a:r>
            <a:r>
              <a:rPr dirty="0"/>
              <a:t>Method</a:t>
            </a:r>
          </a:p>
          <a:p>
            <a:pPr algn="just" marL="355600" marR="5080" indent="-342900">
              <a:lnSpc>
                <a:spcPct val="8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 b="0">
                <a:latin typeface="Times New Roman"/>
                <a:cs typeface="Times New Roman"/>
              </a:rPr>
              <a:t>Suppose </a:t>
            </a:r>
            <a:r>
              <a:rPr dirty="0" sz="3000" b="0">
                <a:latin typeface="Times New Roman"/>
                <a:cs typeface="Times New Roman"/>
              </a:rPr>
              <a:t>A, B </a:t>
            </a:r>
            <a:r>
              <a:rPr dirty="0" sz="3000" spc="-5" b="0">
                <a:latin typeface="Times New Roman"/>
                <a:cs typeface="Times New Roman"/>
              </a:rPr>
              <a:t>and </a:t>
            </a:r>
            <a:r>
              <a:rPr dirty="0" sz="3000" b="0">
                <a:latin typeface="Times New Roman"/>
                <a:cs typeface="Times New Roman"/>
              </a:rPr>
              <a:t>C are the </a:t>
            </a:r>
            <a:r>
              <a:rPr dirty="0" sz="3000" spc="-5" b="0">
                <a:latin typeface="Times New Roman"/>
                <a:cs typeface="Times New Roman"/>
              </a:rPr>
              <a:t>three </a:t>
            </a:r>
            <a:r>
              <a:rPr dirty="0" sz="3000" b="0">
                <a:latin typeface="Times New Roman"/>
                <a:cs typeface="Times New Roman"/>
              </a:rPr>
              <a:t>well-defined  </a:t>
            </a:r>
            <a:r>
              <a:rPr dirty="0" sz="3000" spc="-5" b="0">
                <a:latin typeface="Times New Roman"/>
                <a:cs typeface="Times New Roman"/>
              </a:rPr>
              <a:t>points which </a:t>
            </a:r>
            <a:r>
              <a:rPr dirty="0" sz="3000" b="0">
                <a:latin typeface="Times New Roman"/>
                <a:cs typeface="Times New Roman"/>
              </a:rPr>
              <a:t>have </a:t>
            </a:r>
            <a:r>
              <a:rPr dirty="0" sz="3000" spc="-5" b="0">
                <a:latin typeface="Times New Roman"/>
                <a:cs typeface="Times New Roman"/>
              </a:rPr>
              <a:t>been </a:t>
            </a:r>
            <a:r>
              <a:rPr dirty="0" sz="3000" b="0">
                <a:latin typeface="Times New Roman"/>
                <a:cs typeface="Times New Roman"/>
              </a:rPr>
              <a:t>plotted </a:t>
            </a:r>
            <a:r>
              <a:rPr dirty="0" sz="3000" spc="-5" b="0">
                <a:latin typeface="Times New Roman"/>
                <a:cs typeface="Times New Roman"/>
              </a:rPr>
              <a:t>on the map as </a:t>
            </a:r>
            <a:r>
              <a:rPr dirty="0" sz="3000" b="0">
                <a:latin typeface="Times New Roman"/>
                <a:cs typeface="Times New Roman"/>
              </a:rPr>
              <a:t>a, b  and c. </a:t>
            </a:r>
            <a:r>
              <a:rPr dirty="0" sz="3000" spc="-5" b="0">
                <a:latin typeface="Times New Roman"/>
                <a:cs typeface="Times New Roman"/>
              </a:rPr>
              <a:t>It </a:t>
            </a:r>
            <a:r>
              <a:rPr dirty="0" sz="3000" spc="-10" b="0">
                <a:latin typeface="Times New Roman"/>
                <a:cs typeface="Times New Roman"/>
              </a:rPr>
              <a:t>is </a:t>
            </a:r>
            <a:r>
              <a:rPr dirty="0" sz="3000" spc="-5" b="0">
                <a:latin typeface="Times New Roman"/>
                <a:cs typeface="Times New Roman"/>
              </a:rPr>
              <a:t>required to locate </a:t>
            </a:r>
            <a:r>
              <a:rPr dirty="0" sz="3000" b="0">
                <a:latin typeface="Times New Roman"/>
                <a:cs typeface="Times New Roman"/>
              </a:rPr>
              <a:t>a </a:t>
            </a:r>
            <a:r>
              <a:rPr dirty="0" sz="3000" spc="-5" b="0">
                <a:latin typeface="Times New Roman"/>
                <a:cs typeface="Times New Roman"/>
              </a:rPr>
              <a:t>station </a:t>
            </a:r>
            <a:r>
              <a:rPr dirty="0" sz="3000" b="0">
                <a:latin typeface="Times New Roman"/>
                <a:cs typeface="Times New Roman"/>
              </a:rPr>
              <a:t>at</a:t>
            </a:r>
            <a:r>
              <a:rPr dirty="0" sz="3000" spc="150" b="0">
                <a:latin typeface="Times New Roman"/>
                <a:cs typeface="Times New Roman"/>
              </a:rPr>
              <a:t> </a:t>
            </a:r>
            <a:r>
              <a:rPr dirty="0" sz="3000" spc="-170" b="0">
                <a:latin typeface="Times New Roman"/>
                <a:cs typeface="Times New Roman"/>
              </a:rPr>
              <a:t>P.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b="0">
                <a:latin typeface="Times New Roman"/>
                <a:cs typeface="Times New Roman"/>
              </a:rPr>
              <a:t>The table </a:t>
            </a:r>
            <a:r>
              <a:rPr dirty="0" sz="3000" spc="-10" b="0">
                <a:latin typeface="Times New Roman"/>
                <a:cs typeface="Times New Roman"/>
              </a:rPr>
              <a:t>is </a:t>
            </a:r>
            <a:r>
              <a:rPr dirty="0" sz="3000" b="0">
                <a:latin typeface="Times New Roman"/>
                <a:cs typeface="Times New Roman"/>
              </a:rPr>
              <a:t>placed at </a:t>
            </a:r>
            <a:r>
              <a:rPr dirty="0" sz="3000" spc="-5" b="0">
                <a:latin typeface="Times New Roman"/>
                <a:cs typeface="Times New Roman"/>
              </a:rPr>
              <a:t>P and </a:t>
            </a:r>
            <a:r>
              <a:rPr dirty="0" sz="3000" b="0">
                <a:latin typeface="Times New Roman"/>
                <a:cs typeface="Times New Roman"/>
              </a:rPr>
              <a:t>leveled. </a:t>
            </a:r>
            <a:r>
              <a:rPr dirty="0" sz="3000" spc="-5" b="0">
                <a:latin typeface="Times New Roman"/>
                <a:cs typeface="Times New Roman"/>
              </a:rPr>
              <a:t>A tracing  paper is </a:t>
            </a:r>
            <a:r>
              <a:rPr dirty="0" sz="3000" b="0">
                <a:latin typeface="Times New Roman"/>
                <a:cs typeface="Times New Roman"/>
              </a:rPr>
              <a:t>fixed </a:t>
            </a:r>
            <a:r>
              <a:rPr dirty="0" sz="3000" spc="-5" b="0">
                <a:latin typeface="Times New Roman"/>
                <a:cs typeface="Times New Roman"/>
              </a:rPr>
              <a:t>on </a:t>
            </a:r>
            <a:r>
              <a:rPr dirty="0" sz="3000" b="0">
                <a:latin typeface="Times New Roman"/>
                <a:cs typeface="Times New Roman"/>
              </a:rPr>
              <a:t>the map and a </a:t>
            </a:r>
            <a:r>
              <a:rPr dirty="0" sz="3000" spc="-5" b="0">
                <a:latin typeface="Times New Roman"/>
                <a:cs typeface="Times New Roman"/>
              </a:rPr>
              <a:t>point </a:t>
            </a:r>
            <a:r>
              <a:rPr dirty="0" sz="3000" b="0">
                <a:latin typeface="Times New Roman"/>
                <a:cs typeface="Times New Roman"/>
              </a:rPr>
              <a:t>p </a:t>
            </a:r>
            <a:r>
              <a:rPr dirty="0" sz="3000" spc="-5" b="0">
                <a:latin typeface="Times New Roman"/>
                <a:cs typeface="Times New Roman"/>
              </a:rPr>
              <a:t>is </a:t>
            </a:r>
            <a:r>
              <a:rPr dirty="0" sz="3000" b="0">
                <a:latin typeface="Times New Roman"/>
                <a:cs typeface="Times New Roman"/>
              </a:rPr>
              <a:t>marked  on</a:t>
            </a:r>
            <a:r>
              <a:rPr dirty="0" sz="3000" spc="-25" b="0">
                <a:latin typeface="Times New Roman"/>
                <a:cs typeface="Times New Roman"/>
              </a:rPr>
              <a:t> </a:t>
            </a:r>
            <a:r>
              <a:rPr dirty="0" sz="3000" spc="-10" b="0">
                <a:latin typeface="Times New Roman"/>
                <a:cs typeface="Times New Roman"/>
              </a:rPr>
              <a:t>it.</a:t>
            </a:r>
            <a:endParaRPr sz="3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30" b="0">
                <a:latin typeface="Times New Roman"/>
                <a:cs typeface="Times New Roman"/>
              </a:rPr>
              <a:t>With </a:t>
            </a:r>
            <a:r>
              <a:rPr dirty="0" sz="3000" b="0">
                <a:latin typeface="Times New Roman"/>
                <a:cs typeface="Times New Roman"/>
              </a:rPr>
              <a:t>the alidade centered on </a:t>
            </a:r>
            <a:r>
              <a:rPr dirty="0" sz="3000" spc="-5" b="0">
                <a:latin typeface="Times New Roman"/>
                <a:cs typeface="Times New Roman"/>
              </a:rPr>
              <a:t>P </a:t>
            </a:r>
            <a:r>
              <a:rPr dirty="0" sz="3000" b="0">
                <a:latin typeface="Times New Roman"/>
                <a:cs typeface="Times New Roman"/>
              </a:rPr>
              <a:t>the </a:t>
            </a:r>
            <a:r>
              <a:rPr dirty="0" sz="3000" spc="-5" b="0">
                <a:latin typeface="Times New Roman"/>
                <a:cs typeface="Times New Roman"/>
              </a:rPr>
              <a:t>points </a:t>
            </a:r>
            <a:r>
              <a:rPr dirty="0" sz="3000" spc="-10" b="0">
                <a:latin typeface="Times New Roman"/>
                <a:cs typeface="Times New Roman"/>
              </a:rPr>
              <a:t>A, </a:t>
            </a:r>
            <a:r>
              <a:rPr dirty="0" sz="3000" b="0">
                <a:latin typeface="Times New Roman"/>
                <a:cs typeface="Times New Roman"/>
              </a:rPr>
              <a:t>B</a:t>
            </a:r>
            <a:r>
              <a:rPr dirty="0" sz="3000" spc="-130" b="0">
                <a:latin typeface="Times New Roman"/>
                <a:cs typeface="Times New Roman"/>
              </a:rPr>
              <a:t> </a:t>
            </a:r>
            <a:r>
              <a:rPr dirty="0" sz="3000" spc="-15" b="0">
                <a:latin typeface="Times New Roman"/>
                <a:cs typeface="Times New Roman"/>
              </a:rPr>
              <a:t>and  </a:t>
            </a:r>
            <a:r>
              <a:rPr dirty="0" sz="3000" b="0">
                <a:latin typeface="Times New Roman"/>
                <a:cs typeface="Times New Roman"/>
              </a:rPr>
              <a:t>C are bisected and </a:t>
            </a:r>
            <a:r>
              <a:rPr dirty="0" sz="3000" spc="-5" b="0">
                <a:latin typeface="Times New Roman"/>
                <a:cs typeface="Times New Roman"/>
              </a:rPr>
              <a:t>rays </a:t>
            </a:r>
            <a:r>
              <a:rPr dirty="0" sz="3000" b="0">
                <a:latin typeface="Times New Roman"/>
                <a:cs typeface="Times New Roman"/>
              </a:rPr>
              <a:t>are drawn. These rays  may not pass </a:t>
            </a:r>
            <a:r>
              <a:rPr dirty="0" sz="3000" spc="-5" b="0">
                <a:latin typeface="Times New Roman"/>
                <a:cs typeface="Times New Roman"/>
              </a:rPr>
              <a:t>through </a:t>
            </a:r>
            <a:r>
              <a:rPr dirty="0" sz="3000" b="0">
                <a:latin typeface="Times New Roman"/>
                <a:cs typeface="Times New Roman"/>
              </a:rPr>
              <a:t>the points </a:t>
            </a:r>
            <a:r>
              <a:rPr dirty="0" sz="3000" spc="-5" b="0">
                <a:latin typeface="Times New Roman"/>
                <a:cs typeface="Times New Roman"/>
              </a:rPr>
              <a:t>a, </a:t>
            </a:r>
            <a:r>
              <a:rPr dirty="0" sz="3000" b="0">
                <a:latin typeface="Times New Roman"/>
                <a:cs typeface="Times New Roman"/>
              </a:rPr>
              <a:t>b </a:t>
            </a:r>
            <a:r>
              <a:rPr dirty="0" sz="3000" spc="-5" b="0">
                <a:latin typeface="Times New Roman"/>
                <a:cs typeface="Times New Roman"/>
              </a:rPr>
              <a:t>and </a:t>
            </a:r>
            <a:r>
              <a:rPr dirty="0" sz="3000" b="0">
                <a:latin typeface="Times New Roman"/>
                <a:cs typeface="Times New Roman"/>
              </a:rPr>
              <a:t>c </a:t>
            </a:r>
            <a:r>
              <a:rPr dirty="0" sz="3000" spc="-5" b="0">
                <a:latin typeface="Times New Roman"/>
                <a:cs typeface="Times New Roman"/>
              </a:rPr>
              <a:t>as </a:t>
            </a:r>
            <a:r>
              <a:rPr dirty="0" sz="3000" b="0">
                <a:latin typeface="Times New Roman"/>
                <a:cs typeface="Times New Roman"/>
              </a:rPr>
              <a:t>the  </a:t>
            </a:r>
            <a:r>
              <a:rPr dirty="0" sz="3000" spc="-5" b="0">
                <a:latin typeface="Times New Roman"/>
                <a:cs typeface="Times New Roman"/>
              </a:rPr>
              <a:t>orientation </a:t>
            </a:r>
            <a:r>
              <a:rPr dirty="0" sz="3000" spc="-10" b="0">
                <a:latin typeface="Times New Roman"/>
                <a:cs typeface="Times New Roman"/>
              </a:rPr>
              <a:t>is </a:t>
            </a:r>
            <a:r>
              <a:rPr dirty="0" sz="3000" b="0">
                <a:latin typeface="Times New Roman"/>
                <a:cs typeface="Times New Roman"/>
              </a:rPr>
              <a:t>done</a:t>
            </a:r>
            <a:r>
              <a:rPr dirty="0" sz="3000" spc="50" b="0">
                <a:latin typeface="Times New Roman"/>
                <a:cs typeface="Times New Roman"/>
              </a:rPr>
              <a:t> </a:t>
            </a:r>
            <a:r>
              <a:rPr dirty="0" sz="3000" spc="-5" b="0">
                <a:latin typeface="Times New Roman"/>
                <a:cs typeface="Times New Roman"/>
              </a:rPr>
              <a:t>approximately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6191" y="362711"/>
            <a:ext cx="6018276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8429" y="511886"/>
            <a:ext cx="53301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Mechanical</a:t>
            </a:r>
            <a:r>
              <a:rPr dirty="0" spc="-20"/>
              <a:t> </a:t>
            </a:r>
            <a:r>
              <a:rPr dirty="0" spc="-5"/>
              <a:t>Method</a:t>
            </a:r>
          </a:p>
        </p:txBody>
      </p:sp>
      <p:sp>
        <p:nvSpPr>
          <p:cNvPr id="5" name="object 5"/>
          <p:cNvSpPr/>
          <p:nvPr/>
        </p:nvSpPr>
        <p:spPr>
          <a:xfrm>
            <a:off x="385572" y="1717548"/>
            <a:ext cx="7802880" cy="475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600" y="1600200"/>
            <a:ext cx="7696200" cy="464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62400" y="56388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2400" y="56388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304800"/>
            <a:ext cx="684733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380" y="466166"/>
            <a:ext cx="6100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5"/>
              <a:t>Three </a:t>
            </a:r>
            <a:r>
              <a:rPr dirty="0" sz="4400"/>
              <a:t>Point</a:t>
            </a:r>
            <a:r>
              <a:rPr dirty="0" sz="4400" spc="-15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031" y="1461514"/>
            <a:ext cx="8592312" cy="5376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4038"/>
            <a:ext cx="8073390" cy="427863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Times New Roman"/>
                <a:cs typeface="Times New Roman"/>
              </a:rPr>
              <a:t>Now </a:t>
            </a:r>
            <a:r>
              <a:rPr dirty="0" sz="3000">
                <a:latin typeface="Times New Roman"/>
                <a:cs typeface="Times New Roman"/>
              </a:rPr>
              <a:t>a </a:t>
            </a:r>
            <a:r>
              <a:rPr dirty="0" sz="3000" spc="-5">
                <a:latin typeface="Times New Roman"/>
                <a:cs typeface="Times New Roman"/>
              </a:rPr>
              <a:t>tracing </a:t>
            </a:r>
            <a:r>
              <a:rPr dirty="0" sz="3000">
                <a:latin typeface="Times New Roman"/>
                <a:cs typeface="Times New Roman"/>
              </a:rPr>
              <a:t>paper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unfastened and moved  </a:t>
            </a:r>
            <a:r>
              <a:rPr dirty="0" sz="3000" spc="-5">
                <a:latin typeface="Times New Roman"/>
                <a:cs typeface="Times New Roman"/>
              </a:rPr>
              <a:t>over </a:t>
            </a:r>
            <a:r>
              <a:rPr dirty="0" sz="3000">
                <a:latin typeface="Times New Roman"/>
                <a:cs typeface="Times New Roman"/>
              </a:rPr>
              <a:t>the map </a:t>
            </a:r>
            <a:r>
              <a:rPr dirty="0" sz="3000" spc="-5">
                <a:latin typeface="Times New Roman"/>
                <a:cs typeface="Times New Roman"/>
              </a:rPr>
              <a:t>in </a:t>
            </a:r>
            <a:r>
              <a:rPr dirty="0" sz="3000">
                <a:latin typeface="Times New Roman"/>
                <a:cs typeface="Times New Roman"/>
              </a:rPr>
              <a:t>such a way that the </a:t>
            </a:r>
            <a:r>
              <a:rPr dirty="0" sz="3000" spc="-5">
                <a:latin typeface="Times New Roman"/>
                <a:cs typeface="Times New Roman"/>
              </a:rPr>
              <a:t>three </a:t>
            </a:r>
            <a:r>
              <a:rPr dirty="0" sz="3000">
                <a:latin typeface="Times New Roman"/>
                <a:cs typeface="Times New Roman"/>
              </a:rPr>
              <a:t>rays  simultaneously pass </a:t>
            </a:r>
            <a:r>
              <a:rPr dirty="0" sz="3000" spc="-5">
                <a:latin typeface="Times New Roman"/>
                <a:cs typeface="Times New Roman"/>
              </a:rPr>
              <a:t>through </a:t>
            </a:r>
            <a:r>
              <a:rPr dirty="0" sz="3000">
                <a:latin typeface="Times New Roman"/>
                <a:cs typeface="Times New Roman"/>
              </a:rPr>
              <a:t>the plotted positions  a, b and </a:t>
            </a:r>
            <a:r>
              <a:rPr dirty="0" sz="3000" spc="-10">
                <a:latin typeface="Times New Roman"/>
                <a:cs typeface="Times New Roman"/>
              </a:rPr>
              <a:t>c. </a:t>
            </a:r>
            <a:r>
              <a:rPr dirty="0" sz="3000">
                <a:latin typeface="Times New Roman"/>
                <a:cs typeface="Times New Roman"/>
              </a:rPr>
              <a:t>Then the </a:t>
            </a:r>
            <a:r>
              <a:rPr dirty="0" sz="3000" spc="-5">
                <a:latin typeface="Times New Roman"/>
                <a:cs typeface="Times New Roman"/>
              </a:rPr>
              <a:t>points </a:t>
            </a:r>
            <a:r>
              <a:rPr dirty="0" sz="3000">
                <a:latin typeface="Times New Roman"/>
                <a:cs typeface="Times New Roman"/>
              </a:rPr>
              <a:t>p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pricked with a </a:t>
            </a:r>
            <a:r>
              <a:rPr dirty="0" sz="3000" spc="-5">
                <a:latin typeface="Times New Roman"/>
                <a:cs typeface="Times New Roman"/>
              </a:rPr>
              <a:t>pin  to </a:t>
            </a:r>
            <a:r>
              <a:rPr dirty="0" sz="3000">
                <a:latin typeface="Times New Roman"/>
                <a:cs typeface="Times New Roman"/>
              </a:rPr>
              <a:t>give </a:t>
            </a:r>
            <a:r>
              <a:rPr dirty="0" sz="3000" spc="5">
                <a:latin typeface="Times New Roman"/>
                <a:cs typeface="Times New Roman"/>
              </a:rPr>
              <a:t>an </a:t>
            </a:r>
            <a:r>
              <a:rPr dirty="0" sz="3000" spc="-5">
                <a:latin typeface="Times New Roman"/>
                <a:cs typeface="Times New Roman"/>
              </a:rPr>
              <a:t>impression </a:t>
            </a:r>
            <a:r>
              <a:rPr dirty="0" sz="3000">
                <a:latin typeface="Times New Roman"/>
                <a:cs typeface="Times New Roman"/>
              </a:rPr>
              <a:t>p on the map. </a:t>
            </a:r>
            <a:r>
              <a:rPr dirty="0" sz="3000" spc="-5">
                <a:latin typeface="Times New Roman"/>
                <a:cs typeface="Times New Roman"/>
              </a:rPr>
              <a:t>P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the  required points </a:t>
            </a:r>
            <a:r>
              <a:rPr dirty="0" sz="3000" spc="-5">
                <a:latin typeface="Times New Roman"/>
                <a:cs typeface="Times New Roman"/>
              </a:rPr>
              <a:t>on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map. </a:t>
            </a:r>
            <a:r>
              <a:rPr dirty="0" sz="3000">
                <a:latin typeface="Times New Roman"/>
                <a:cs typeface="Times New Roman"/>
              </a:rPr>
              <a:t>The tracing </a:t>
            </a:r>
            <a:r>
              <a:rPr dirty="0" sz="3000" spc="-5">
                <a:latin typeface="Times New Roman"/>
                <a:cs typeface="Times New Roman"/>
              </a:rPr>
              <a:t>paper </a:t>
            </a:r>
            <a:r>
              <a:rPr dirty="0" sz="3000" spc="-10">
                <a:latin typeface="Times New Roman"/>
                <a:cs typeface="Times New Roman"/>
              </a:rPr>
              <a:t>is  </a:t>
            </a:r>
            <a:r>
              <a:rPr dirty="0" sz="3000">
                <a:latin typeface="Times New Roman"/>
                <a:cs typeface="Times New Roman"/>
              </a:rPr>
              <a:t>then</a:t>
            </a:r>
            <a:r>
              <a:rPr dirty="0" sz="3000" spc="-5">
                <a:latin typeface="Times New Roman"/>
                <a:cs typeface="Times New Roman"/>
              </a:rPr>
              <a:t> removed.</a:t>
            </a:r>
            <a:endParaRPr sz="3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Times New Roman"/>
                <a:cs typeface="Times New Roman"/>
              </a:rPr>
              <a:t>Then the alidade </a:t>
            </a:r>
            <a:r>
              <a:rPr dirty="0" sz="3000" spc="-10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centered on p and the rays are  drawn </a:t>
            </a:r>
            <a:r>
              <a:rPr dirty="0" sz="3000" spc="-5">
                <a:latin typeface="Times New Roman"/>
                <a:cs typeface="Times New Roman"/>
              </a:rPr>
              <a:t>towards </a:t>
            </a:r>
            <a:r>
              <a:rPr dirty="0" sz="3000" spc="-10">
                <a:latin typeface="Times New Roman"/>
                <a:cs typeface="Times New Roman"/>
              </a:rPr>
              <a:t>A, </a:t>
            </a:r>
            <a:r>
              <a:rPr dirty="0" sz="3000">
                <a:latin typeface="Times New Roman"/>
                <a:cs typeface="Times New Roman"/>
              </a:rPr>
              <a:t>B and </a:t>
            </a:r>
            <a:r>
              <a:rPr dirty="0" sz="3000" spc="-5">
                <a:latin typeface="Times New Roman"/>
                <a:cs typeface="Times New Roman"/>
              </a:rPr>
              <a:t>C. </a:t>
            </a:r>
            <a:r>
              <a:rPr dirty="0" sz="3000">
                <a:latin typeface="Times New Roman"/>
                <a:cs typeface="Times New Roman"/>
              </a:rPr>
              <a:t>These rays </a:t>
            </a:r>
            <a:r>
              <a:rPr dirty="0" sz="3000" spc="-5">
                <a:latin typeface="Times New Roman"/>
                <a:cs typeface="Times New Roman"/>
              </a:rPr>
              <a:t>must </a:t>
            </a:r>
            <a:r>
              <a:rPr dirty="0" sz="3000">
                <a:latin typeface="Times New Roman"/>
                <a:cs typeface="Times New Roman"/>
              </a:rPr>
              <a:t>pass  </a:t>
            </a:r>
            <a:r>
              <a:rPr dirty="0" sz="3000" spc="-5">
                <a:latin typeface="Times New Roman"/>
                <a:cs typeface="Times New Roman"/>
              </a:rPr>
              <a:t>through </a:t>
            </a:r>
            <a:r>
              <a:rPr dirty="0" sz="3000">
                <a:latin typeface="Times New Roman"/>
                <a:cs typeface="Times New Roman"/>
              </a:rPr>
              <a:t>the </a:t>
            </a:r>
            <a:r>
              <a:rPr dirty="0" sz="3000" spc="-5">
                <a:latin typeface="Times New Roman"/>
                <a:cs typeface="Times New Roman"/>
              </a:rPr>
              <a:t>points </a:t>
            </a:r>
            <a:r>
              <a:rPr dirty="0" sz="3000">
                <a:latin typeface="Times New Roman"/>
                <a:cs typeface="Times New Roman"/>
              </a:rPr>
              <a:t>a, b and</a:t>
            </a:r>
            <a:r>
              <a:rPr dirty="0" sz="3000" spc="2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c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304800"/>
            <a:ext cx="684733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380" y="466166"/>
            <a:ext cx="6100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The </a:t>
            </a:r>
            <a:r>
              <a:rPr dirty="0" sz="4400" spc="-15"/>
              <a:t>Three </a:t>
            </a:r>
            <a:r>
              <a:rPr dirty="0" sz="4400"/>
              <a:t>Point</a:t>
            </a:r>
            <a:r>
              <a:rPr dirty="0" sz="4400" spc="-150"/>
              <a:t> </a:t>
            </a:r>
            <a:r>
              <a:rPr dirty="0" sz="4400" spc="-10"/>
              <a:t>Problem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269491"/>
            <a:ext cx="8336280" cy="5440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9747" y="1135380"/>
            <a:ext cx="8540496" cy="5175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237233"/>
            <a:ext cx="8072755" cy="4995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Times New Roman"/>
                <a:cs typeface="Times New Roman"/>
              </a:rPr>
              <a:t>The method of </a:t>
            </a:r>
            <a:r>
              <a:rPr dirty="0" sz="2600" spc="-40" b="1">
                <a:latin typeface="Times New Roman"/>
                <a:cs typeface="Times New Roman"/>
              </a:rPr>
              <a:t>Trial </a:t>
            </a:r>
            <a:r>
              <a:rPr dirty="0" sz="2600" b="1">
                <a:latin typeface="Times New Roman"/>
                <a:cs typeface="Times New Roman"/>
              </a:rPr>
              <a:t>and</a:t>
            </a:r>
            <a:r>
              <a:rPr dirty="0" sz="2600" spc="-75" b="1">
                <a:latin typeface="Times New Roman"/>
                <a:cs typeface="Times New Roman"/>
              </a:rPr>
              <a:t> </a:t>
            </a:r>
            <a:r>
              <a:rPr dirty="0" sz="2600" spc="-15" b="1">
                <a:latin typeface="Times New Roman"/>
                <a:cs typeface="Times New Roman"/>
              </a:rPr>
              <a:t>error</a:t>
            </a:r>
            <a:endParaRPr sz="26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5">
                <a:latin typeface="Times New Roman"/>
                <a:cs typeface="Times New Roman"/>
              </a:rPr>
              <a:t>Suppose a, B and C </a:t>
            </a:r>
            <a:r>
              <a:rPr dirty="0" sz="2500">
                <a:latin typeface="Times New Roman"/>
                <a:cs typeface="Times New Roman"/>
              </a:rPr>
              <a:t>are </a:t>
            </a:r>
            <a:r>
              <a:rPr dirty="0" sz="2500" spc="-5">
                <a:latin typeface="Times New Roman"/>
                <a:cs typeface="Times New Roman"/>
              </a:rPr>
              <a:t>the </a:t>
            </a:r>
            <a:r>
              <a:rPr dirty="0" sz="2500">
                <a:latin typeface="Times New Roman"/>
                <a:cs typeface="Times New Roman"/>
              </a:rPr>
              <a:t>three well-defined </a:t>
            </a:r>
            <a:r>
              <a:rPr dirty="0" sz="2500" spc="-5">
                <a:latin typeface="Times New Roman"/>
                <a:cs typeface="Times New Roman"/>
              </a:rPr>
              <a:t>points </a:t>
            </a:r>
            <a:r>
              <a:rPr dirty="0" sz="2500">
                <a:latin typeface="Times New Roman"/>
                <a:cs typeface="Times New Roman"/>
              </a:rPr>
              <a:t>which  </a:t>
            </a:r>
            <a:r>
              <a:rPr dirty="0" sz="2500" spc="-5">
                <a:latin typeface="Times New Roman"/>
                <a:cs typeface="Times New Roman"/>
              </a:rPr>
              <a:t>have been </a:t>
            </a:r>
            <a:r>
              <a:rPr dirty="0" sz="2500">
                <a:latin typeface="Times New Roman"/>
                <a:cs typeface="Times New Roman"/>
              </a:rPr>
              <a:t>plotted </a:t>
            </a:r>
            <a:r>
              <a:rPr dirty="0" sz="2500" spc="-10">
                <a:latin typeface="Times New Roman"/>
                <a:cs typeface="Times New Roman"/>
              </a:rPr>
              <a:t>as a, </a:t>
            </a:r>
            <a:r>
              <a:rPr dirty="0" sz="2500" spc="-5">
                <a:latin typeface="Times New Roman"/>
                <a:cs typeface="Times New Roman"/>
              </a:rPr>
              <a:t>b and c on the map. Now it is  required to establish a station at</a:t>
            </a:r>
            <a:r>
              <a:rPr dirty="0" sz="2500" spc="135">
                <a:latin typeface="Times New Roman"/>
                <a:cs typeface="Times New Roman"/>
              </a:rPr>
              <a:t> </a:t>
            </a:r>
            <a:r>
              <a:rPr dirty="0" sz="2500" spc="-140">
                <a:latin typeface="Times New Roman"/>
                <a:cs typeface="Times New Roman"/>
              </a:rPr>
              <a:t>P.</a:t>
            </a:r>
            <a:endParaRPr sz="250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5">
                <a:latin typeface="Times New Roman"/>
                <a:cs typeface="Times New Roman"/>
              </a:rPr>
              <a:t>The </a:t>
            </a:r>
            <a:r>
              <a:rPr dirty="0" sz="2500">
                <a:latin typeface="Times New Roman"/>
                <a:cs typeface="Times New Roman"/>
              </a:rPr>
              <a:t>table </a:t>
            </a:r>
            <a:r>
              <a:rPr dirty="0" sz="2500" spc="-5">
                <a:latin typeface="Times New Roman"/>
                <a:cs typeface="Times New Roman"/>
              </a:rPr>
              <a:t>is set up </a:t>
            </a:r>
            <a:r>
              <a:rPr dirty="0" sz="2500">
                <a:latin typeface="Times New Roman"/>
                <a:cs typeface="Times New Roman"/>
              </a:rPr>
              <a:t>at </a:t>
            </a:r>
            <a:r>
              <a:rPr dirty="0" sz="2500" spc="-5">
                <a:latin typeface="Times New Roman"/>
                <a:cs typeface="Times New Roman"/>
              </a:rPr>
              <a:t>P and </a:t>
            </a:r>
            <a:r>
              <a:rPr dirty="0" sz="2500">
                <a:latin typeface="Times New Roman"/>
                <a:cs typeface="Times New Roman"/>
              </a:rPr>
              <a:t>leveled. Orientation </a:t>
            </a:r>
            <a:r>
              <a:rPr dirty="0" sz="2500" spc="-5">
                <a:latin typeface="Times New Roman"/>
                <a:cs typeface="Times New Roman"/>
              </a:rPr>
              <a:t>is </a:t>
            </a:r>
            <a:r>
              <a:rPr dirty="0" sz="2500">
                <a:latin typeface="Times New Roman"/>
                <a:cs typeface="Times New Roman"/>
              </a:rPr>
              <a:t>done </a:t>
            </a:r>
            <a:r>
              <a:rPr dirty="0" sz="2500" spc="-5">
                <a:latin typeface="Times New Roman"/>
                <a:cs typeface="Times New Roman"/>
              </a:rPr>
              <a:t>by  eye estimation</a:t>
            </a:r>
            <a:endParaRPr sz="25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30">
                <a:latin typeface="Times New Roman"/>
                <a:cs typeface="Times New Roman"/>
              </a:rPr>
              <a:t>With </a:t>
            </a:r>
            <a:r>
              <a:rPr dirty="0" sz="2500">
                <a:latin typeface="Times New Roman"/>
                <a:cs typeface="Times New Roman"/>
              </a:rPr>
              <a:t>the alidade, </a:t>
            </a:r>
            <a:r>
              <a:rPr dirty="0" sz="2500" spc="-5">
                <a:latin typeface="Times New Roman"/>
                <a:cs typeface="Times New Roman"/>
              </a:rPr>
              <a:t>rays Aa, Bb </a:t>
            </a:r>
            <a:r>
              <a:rPr dirty="0" sz="2500">
                <a:latin typeface="Times New Roman"/>
                <a:cs typeface="Times New Roman"/>
              </a:rPr>
              <a:t>and </a:t>
            </a:r>
            <a:r>
              <a:rPr dirty="0" sz="2500" spc="-5">
                <a:latin typeface="Times New Roman"/>
                <a:cs typeface="Times New Roman"/>
              </a:rPr>
              <a:t>Cc </a:t>
            </a:r>
            <a:r>
              <a:rPr dirty="0" sz="2500">
                <a:latin typeface="Times New Roman"/>
                <a:cs typeface="Times New Roman"/>
              </a:rPr>
              <a:t>are drawn. </a:t>
            </a:r>
            <a:r>
              <a:rPr dirty="0" sz="2500" spc="-10">
                <a:latin typeface="Times New Roman"/>
                <a:cs typeface="Times New Roman"/>
              </a:rPr>
              <a:t>As </a:t>
            </a:r>
            <a:r>
              <a:rPr dirty="0" sz="2500">
                <a:latin typeface="Times New Roman"/>
                <a:cs typeface="Times New Roman"/>
              </a:rPr>
              <a:t>the  orientation </a:t>
            </a:r>
            <a:r>
              <a:rPr dirty="0" sz="2500" spc="-5">
                <a:latin typeface="Times New Roman"/>
                <a:cs typeface="Times New Roman"/>
              </a:rPr>
              <a:t>is </a:t>
            </a:r>
            <a:r>
              <a:rPr dirty="0" sz="2500" spc="-15">
                <a:latin typeface="Times New Roman"/>
                <a:cs typeface="Times New Roman"/>
              </a:rPr>
              <a:t>approximately, </a:t>
            </a:r>
            <a:r>
              <a:rPr dirty="0" sz="2500">
                <a:latin typeface="Times New Roman"/>
                <a:cs typeface="Times New Roman"/>
              </a:rPr>
              <a:t>the rays </a:t>
            </a:r>
            <a:r>
              <a:rPr dirty="0" sz="2500" spc="-10">
                <a:latin typeface="Times New Roman"/>
                <a:cs typeface="Times New Roman"/>
              </a:rPr>
              <a:t>may </a:t>
            </a:r>
            <a:r>
              <a:rPr dirty="0" sz="2500" spc="-5">
                <a:latin typeface="Times New Roman"/>
                <a:cs typeface="Times New Roman"/>
              </a:rPr>
              <a:t>not </a:t>
            </a:r>
            <a:r>
              <a:rPr dirty="0" sz="2500">
                <a:latin typeface="Times New Roman"/>
                <a:cs typeface="Times New Roman"/>
              </a:rPr>
              <a:t>intersect </a:t>
            </a:r>
            <a:r>
              <a:rPr dirty="0" sz="2500" spc="-10">
                <a:latin typeface="Times New Roman"/>
                <a:cs typeface="Times New Roman"/>
              </a:rPr>
              <a:t>at </a:t>
            </a:r>
            <a:r>
              <a:rPr dirty="0" sz="2500" spc="-5">
                <a:latin typeface="Times New Roman"/>
                <a:cs typeface="Times New Roman"/>
              </a:rPr>
              <a:t>a  point, but </a:t>
            </a:r>
            <a:r>
              <a:rPr dirty="0" sz="2500" spc="-15">
                <a:latin typeface="Times New Roman"/>
                <a:cs typeface="Times New Roman"/>
              </a:rPr>
              <a:t>may </a:t>
            </a:r>
            <a:r>
              <a:rPr dirty="0" sz="2500" spc="-5">
                <a:latin typeface="Times New Roman"/>
                <a:cs typeface="Times New Roman"/>
              </a:rPr>
              <a:t>form a </a:t>
            </a:r>
            <a:r>
              <a:rPr dirty="0" sz="2500" spc="-10">
                <a:latin typeface="Times New Roman"/>
                <a:cs typeface="Times New Roman"/>
              </a:rPr>
              <a:t>small </a:t>
            </a:r>
            <a:r>
              <a:rPr dirty="0" sz="2500" spc="-5">
                <a:latin typeface="Times New Roman"/>
                <a:cs typeface="Times New Roman"/>
              </a:rPr>
              <a:t>triangle the triangle of</a:t>
            </a:r>
            <a:r>
              <a:rPr dirty="0" sz="2500" spc="315">
                <a:latin typeface="Times New Roman"/>
                <a:cs typeface="Times New Roman"/>
              </a:rPr>
              <a:t> </a:t>
            </a:r>
            <a:r>
              <a:rPr dirty="0" sz="2500" spc="-30">
                <a:latin typeface="Times New Roman"/>
                <a:cs typeface="Times New Roman"/>
              </a:rPr>
              <a:t>error.</a:t>
            </a:r>
            <a:endParaRPr sz="25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95">
                <a:latin typeface="Times New Roman"/>
                <a:cs typeface="Times New Roman"/>
              </a:rPr>
              <a:t>To </a:t>
            </a:r>
            <a:r>
              <a:rPr dirty="0" sz="2500">
                <a:latin typeface="Times New Roman"/>
                <a:cs typeface="Times New Roman"/>
              </a:rPr>
              <a:t>get </a:t>
            </a:r>
            <a:r>
              <a:rPr dirty="0" sz="2500" spc="-5">
                <a:latin typeface="Times New Roman"/>
                <a:cs typeface="Times New Roman"/>
              </a:rPr>
              <a:t>the actual </a:t>
            </a:r>
            <a:r>
              <a:rPr dirty="0" sz="2500">
                <a:latin typeface="Times New Roman"/>
                <a:cs typeface="Times New Roman"/>
              </a:rPr>
              <a:t>point, </a:t>
            </a:r>
            <a:r>
              <a:rPr dirty="0" sz="2500" spc="-5">
                <a:latin typeface="Times New Roman"/>
                <a:cs typeface="Times New Roman"/>
              </a:rPr>
              <a:t>this </a:t>
            </a:r>
            <a:r>
              <a:rPr dirty="0" sz="2500">
                <a:latin typeface="Times New Roman"/>
                <a:cs typeface="Times New Roman"/>
              </a:rPr>
              <a:t>triangle of error </a:t>
            </a:r>
            <a:r>
              <a:rPr dirty="0" sz="2500" spc="-5">
                <a:latin typeface="Times New Roman"/>
                <a:cs typeface="Times New Roman"/>
              </a:rPr>
              <a:t>is to </a:t>
            </a:r>
            <a:r>
              <a:rPr dirty="0" sz="2500" spc="5">
                <a:latin typeface="Times New Roman"/>
                <a:cs typeface="Times New Roman"/>
              </a:rPr>
              <a:t>be  </a:t>
            </a:r>
            <a:r>
              <a:rPr dirty="0" sz="2500">
                <a:latin typeface="Times New Roman"/>
                <a:cs typeface="Times New Roman"/>
              </a:rPr>
              <a:t>eliminated. </a:t>
            </a:r>
            <a:r>
              <a:rPr dirty="0" sz="2500" spc="-5">
                <a:latin typeface="Times New Roman"/>
                <a:cs typeface="Times New Roman"/>
              </a:rPr>
              <a:t>By repeatedly </a:t>
            </a:r>
            <a:r>
              <a:rPr dirty="0" sz="2500">
                <a:latin typeface="Times New Roman"/>
                <a:cs typeface="Times New Roman"/>
              </a:rPr>
              <a:t>turning </a:t>
            </a:r>
            <a:r>
              <a:rPr dirty="0" sz="2500" spc="-5">
                <a:latin typeface="Times New Roman"/>
                <a:cs typeface="Times New Roman"/>
              </a:rPr>
              <a:t>the table clockwise </a:t>
            </a:r>
            <a:r>
              <a:rPr dirty="0" sz="2500" spc="5">
                <a:latin typeface="Times New Roman"/>
                <a:cs typeface="Times New Roman"/>
              </a:rPr>
              <a:t>or  </a:t>
            </a:r>
            <a:r>
              <a:rPr dirty="0" sz="2500">
                <a:latin typeface="Times New Roman"/>
                <a:cs typeface="Times New Roman"/>
              </a:rPr>
              <a:t>anticlockwise. </a:t>
            </a:r>
            <a:r>
              <a:rPr dirty="0" sz="2500" spc="-5">
                <a:latin typeface="Times New Roman"/>
                <a:cs typeface="Times New Roman"/>
              </a:rPr>
              <a:t>The </a:t>
            </a:r>
            <a:r>
              <a:rPr dirty="0" sz="2500">
                <a:latin typeface="Times New Roman"/>
                <a:cs typeface="Times New Roman"/>
              </a:rPr>
              <a:t>triangle </a:t>
            </a:r>
            <a:r>
              <a:rPr dirty="0" sz="2500" spc="-5">
                <a:latin typeface="Times New Roman"/>
                <a:cs typeface="Times New Roman"/>
              </a:rPr>
              <a:t>is </a:t>
            </a:r>
            <a:r>
              <a:rPr dirty="0" sz="2500">
                <a:latin typeface="Times New Roman"/>
                <a:cs typeface="Times New Roman"/>
              </a:rPr>
              <a:t>eliminated </a:t>
            </a:r>
            <a:r>
              <a:rPr dirty="0" sz="2500" spc="-5">
                <a:latin typeface="Times New Roman"/>
                <a:cs typeface="Times New Roman"/>
              </a:rPr>
              <a:t>in </a:t>
            </a:r>
            <a:r>
              <a:rPr dirty="0" sz="2500">
                <a:latin typeface="Times New Roman"/>
                <a:cs typeface="Times New Roman"/>
              </a:rPr>
              <a:t>such </a:t>
            </a:r>
            <a:r>
              <a:rPr dirty="0" sz="2500" spc="-5">
                <a:latin typeface="Times New Roman"/>
                <a:cs typeface="Times New Roman"/>
              </a:rPr>
              <a:t>a way </a:t>
            </a:r>
            <a:r>
              <a:rPr dirty="0" sz="2500">
                <a:latin typeface="Times New Roman"/>
                <a:cs typeface="Times New Roman"/>
              </a:rPr>
              <a:t>that  </a:t>
            </a:r>
            <a:r>
              <a:rPr dirty="0" sz="2500" spc="-5">
                <a:latin typeface="Times New Roman"/>
                <a:cs typeface="Times New Roman"/>
              </a:rPr>
              <a:t>the rays </a:t>
            </a:r>
            <a:r>
              <a:rPr dirty="0" sz="2500">
                <a:latin typeface="Times New Roman"/>
                <a:cs typeface="Times New Roman"/>
              </a:rPr>
              <a:t>Aa, </a:t>
            </a:r>
            <a:r>
              <a:rPr dirty="0" sz="2500" spc="-5">
                <a:latin typeface="Times New Roman"/>
                <a:cs typeface="Times New Roman"/>
              </a:rPr>
              <a:t>Bb and </a:t>
            </a:r>
            <a:r>
              <a:rPr dirty="0" sz="2500">
                <a:latin typeface="Times New Roman"/>
                <a:cs typeface="Times New Roman"/>
              </a:rPr>
              <a:t>Cc finally </a:t>
            </a:r>
            <a:r>
              <a:rPr dirty="0" sz="2500" spc="-5">
                <a:latin typeface="Times New Roman"/>
                <a:cs typeface="Times New Roman"/>
              </a:rPr>
              <a:t>meet </a:t>
            </a:r>
            <a:r>
              <a:rPr dirty="0" sz="2500">
                <a:latin typeface="Times New Roman"/>
                <a:cs typeface="Times New Roman"/>
              </a:rPr>
              <a:t>at </a:t>
            </a:r>
            <a:r>
              <a:rPr dirty="0" sz="2500" spc="-5">
                <a:latin typeface="Times New Roman"/>
                <a:cs typeface="Times New Roman"/>
              </a:rPr>
              <a:t>a </a:t>
            </a:r>
            <a:r>
              <a:rPr dirty="0" sz="2500">
                <a:latin typeface="Times New Roman"/>
                <a:cs typeface="Times New Roman"/>
              </a:rPr>
              <a:t>point </a:t>
            </a:r>
            <a:r>
              <a:rPr dirty="0" sz="2500" spc="-5">
                <a:latin typeface="Times New Roman"/>
                <a:cs typeface="Times New Roman"/>
              </a:rPr>
              <a:t>p. This is </a:t>
            </a:r>
            <a:r>
              <a:rPr dirty="0" sz="2500">
                <a:latin typeface="Times New Roman"/>
                <a:cs typeface="Times New Roman"/>
              </a:rPr>
              <a:t>the  required point </a:t>
            </a:r>
            <a:r>
              <a:rPr dirty="0" sz="2500" spc="-5">
                <a:latin typeface="Times New Roman"/>
                <a:cs typeface="Times New Roman"/>
              </a:rPr>
              <a:t>on </a:t>
            </a:r>
            <a:r>
              <a:rPr dirty="0" sz="2500">
                <a:latin typeface="Times New Roman"/>
                <a:cs typeface="Times New Roman"/>
              </a:rPr>
              <a:t>the </a:t>
            </a:r>
            <a:r>
              <a:rPr dirty="0" sz="2500" spc="-5">
                <a:latin typeface="Times New Roman"/>
                <a:cs typeface="Times New Roman"/>
              </a:rPr>
              <a:t>map. This point is </a:t>
            </a:r>
            <a:r>
              <a:rPr dirty="0" sz="2500">
                <a:latin typeface="Times New Roman"/>
                <a:cs typeface="Times New Roman"/>
              </a:rPr>
              <a:t>transferred </a:t>
            </a:r>
            <a:r>
              <a:rPr dirty="0" sz="2500" spc="-5">
                <a:latin typeface="Times New Roman"/>
                <a:cs typeface="Times New Roman"/>
              </a:rPr>
              <a:t>to the  ground by U-fork and </a:t>
            </a:r>
            <a:r>
              <a:rPr dirty="0" sz="2500" spc="-10">
                <a:latin typeface="Times New Roman"/>
                <a:cs typeface="Times New Roman"/>
              </a:rPr>
              <a:t>plumb</a:t>
            </a:r>
            <a:r>
              <a:rPr dirty="0" sz="2500" spc="8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bob.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8867" y="362711"/>
            <a:ext cx="7391400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1130" y="511886"/>
            <a:ext cx="67005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method of </a:t>
            </a:r>
            <a:r>
              <a:rPr dirty="0" spc="-65"/>
              <a:t>Trial </a:t>
            </a:r>
            <a:r>
              <a:rPr dirty="0" spc="-5"/>
              <a:t>and</a:t>
            </a:r>
            <a:r>
              <a:rPr dirty="0" spc="15"/>
              <a:t> </a:t>
            </a:r>
            <a:r>
              <a:rPr dirty="0" spc="-20"/>
              <a:t>Error</a:t>
            </a:r>
          </a:p>
        </p:txBody>
      </p:sp>
      <p:sp>
        <p:nvSpPr>
          <p:cNvPr id="5" name="object 5"/>
          <p:cNvSpPr/>
          <p:nvPr/>
        </p:nvSpPr>
        <p:spPr>
          <a:xfrm>
            <a:off x="690372" y="1565147"/>
            <a:ext cx="73456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1447800"/>
            <a:ext cx="72390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0791" y="1450847"/>
            <a:ext cx="8622792" cy="451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570989"/>
            <a:ext cx="8072755" cy="43186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just"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following </a:t>
            </a:r>
            <a:r>
              <a:rPr dirty="0" sz="3200">
                <a:latin typeface="Times New Roman"/>
                <a:cs typeface="Times New Roman"/>
              </a:rPr>
              <a:t>points should be kept </a:t>
            </a:r>
            <a:r>
              <a:rPr dirty="0" sz="3200" spc="-5">
                <a:latin typeface="Times New Roman"/>
                <a:cs typeface="Times New Roman"/>
              </a:rPr>
              <a:t>in mind  </a:t>
            </a:r>
            <a:r>
              <a:rPr dirty="0" sz="3200">
                <a:latin typeface="Times New Roman"/>
                <a:cs typeface="Times New Roman"/>
              </a:rPr>
              <a:t>while doing plane table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survey.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1. </a:t>
            </a:r>
            <a:r>
              <a:rPr dirty="0" sz="3200" spc="-5">
                <a:latin typeface="Times New Roman"/>
                <a:cs typeface="Times New Roman"/>
              </a:rPr>
              <a:t>Ground points </a:t>
            </a:r>
            <a:r>
              <a:rPr dirty="0" sz="3200">
                <a:latin typeface="Times New Roman"/>
                <a:cs typeface="Times New Roman"/>
              </a:rPr>
              <a:t>shall </a:t>
            </a:r>
            <a:r>
              <a:rPr dirty="0" sz="3200" spc="-5">
                <a:latin typeface="Times New Roman"/>
                <a:cs typeface="Times New Roman"/>
              </a:rPr>
              <a:t>be </a:t>
            </a:r>
            <a:r>
              <a:rPr dirty="0" sz="3200">
                <a:latin typeface="Times New Roman"/>
                <a:cs typeface="Times New Roman"/>
              </a:rPr>
              <a:t>marked </a:t>
            </a:r>
            <a:r>
              <a:rPr dirty="0" sz="3200" spc="-5">
                <a:latin typeface="Times New Roman"/>
                <a:cs typeface="Times New Roman"/>
              </a:rPr>
              <a:t>as </a:t>
            </a:r>
            <a:r>
              <a:rPr dirty="0" sz="3200">
                <a:latin typeface="Times New Roman"/>
                <a:cs typeface="Times New Roman"/>
              </a:rPr>
              <a:t>A, </a:t>
            </a:r>
            <a:r>
              <a:rPr dirty="0" sz="3200" spc="-5">
                <a:latin typeface="Times New Roman"/>
                <a:cs typeface="Times New Roman"/>
              </a:rPr>
              <a:t>B, C…  </a:t>
            </a:r>
            <a:r>
              <a:rPr dirty="0" sz="3200">
                <a:latin typeface="Times New Roman"/>
                <a:cs typeface="Times New Roman"/>
              </a:rPr>
              <a:t>etc. and </a:t>
            </a:r>
            <a:r>
              <a:rPr dirty="0" sz="3200" spc="-5">
                <a:latin typeface="Times New Roman"/>
                <a:cs typeface="Times New Roman"/>
              </a:rPr>
              <a:t>plan. Points (on Paper) </a:t>
            </a:r>
            <a:r>
              <a:rPr dirty="0" sz="3200">
                <a:latin typeface="Times New Roman"/>
                <a:cs typeface="Times New Roman"/>
              </a:rPr>
              <a:t>shall </a:t>
            </a:r>
            <a:r>
              <a:rPr dirty="0" sz="3200" spc="-10">
                <a:latin typeface="Times New Roman"/>
                <a:cs typeface="Times New Roman"/>
              </a:rPr>
              <a:t>be  </a:t>
            </a:r>
            <a:r>
              <a:rPr dirty="0" sz="3200">
                <a:latin typeface="Times New Roman"/>
                <a:cs typeface="Times New Roman"/>
              </a:rPr>
              <a:t>marked as a, b, c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2.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rays </a:t>
            </a:r>
            <a:r>
              <a:rPr dirty="0" sz="3200" spc="-5">
                <a:latin typeface="Times New Roman"/>
                <a:cs typeface="Times New Roman"/>
              </a:rPr>
              <a:t>from </a:t>
            </a:r>
            <a:r>
              <a:rPr dirty="0" sz="3200">
                <a:latin typeface="Times New Roman"/>
                <a:cs typeface="Times New Roman"/>
              </a:rPr>
              <a:t>survey </a:t>
            </a:r>
            <a:r>
              <a:rPr dirty="0" sz="3200" spc="-5">
                <a:latin typeface="Times New Roman"/>
                <a:cs typeface="Times New Roman"/>
              </a:rPr>
              <a:t>stations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the objects  shall be drawn by dashed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line.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3.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alidade should </a:t>
            </a:r>
            <a:r>
              <a:rPr dirty="0" sz="3200" spc="-5">
                <a:latin typeface="Times New Roman"/>
                <a:cs typeface="Times New Roman"/>
              </a:rPr>
              <a:t>be properly pivoted  </a:t>
            </a:r>
            <a:r>
              <a:rPr dirty="0" sz="3200">
                <a:latin typeface="Times New Roman"/>
                <a:cs typeface="Times New Roman"/>
              </a:rPr>
              <a:t>while sighting 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objects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2905125" marR="5080" indent="-2888615">
              <a:lnSpc>
                <a:spcPts val="4700"/>
              </a:lnSpc>
              <a:spcBef>
                <a:spcPts val="335"/>
              </a:spcBef>
            </a:pPr>
            <a:r>
              <a:rPr dirty="0" spc="-5"/>
              <a:t>Points to be kept in mind in </a:t>
            </a:r>
            <a:r>
              <a:rPr dirty="0"/>
              <a:t>plane  tabling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6060" y="316991"/>
            <a:ext cx="355701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9157" y="478358"/>
            <a:ext cx="28067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Plane</a:t>
            </a:r>
            <a:r>
              <a:rPr dirty="0" sz="4400" spc="-170"/>
              <a:t> </a:t>
            </a:r>
            <a:r>
              <a:rPr dirty="0" sz="4400" spc="-80"/>
              <a:t>Table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81227" y="1650492"/>
            <a:ext cx="7345680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1524000"/>
            <a:ext cx="72390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2905125" marR="5080" indent="-2888615">
              <a:lnSpc>
                <a:spcPts val="4700"/>
              </a:lnSpc>
              <a:spcBef>
                <a:spcPts val="335"/>
              </a:spcBef>
            </a:pPr>
            <a:r>
              <a:rPr dirty="0" spc="-5"/>
              <a:t>Points to be kept in mind in </a:t>
            </a:r>
            <a:r>
              <a:rPr dirty="0"/>
              <a:t>plane  tabling</a:t>
            </a:r>
          </a:p>
        </p:txBody>
      </p:sp>
      <p:sp>
        <p:nvSpPr>
          <p:cNvPr id="5" name="object 5"/>
          <p:cNvSpPr/>
          <p:nvPr/>
        </p:nvSpPr>
        <p:spPr>
          <a:xfrm>
            <a:off x="309372" y="2174748"/>
            <a:ext cx="3002279" cy="269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2057400"/>
            <a:ext cx="2895600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3028" y="2065020"/>
            <a:ext cx="4602480" cy="3806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6200" y="1938401"/>
            <a:ext cx="4495800" cy="3700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6448" y="57911"/>
            <a:ext cx="814273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2905125" marR="5080" indent="-2888615">
              <a:lnSpc>
                <a:spcPts val="4700"/>
              </a:lnSpc>
              <a:spcBef>
                <a:spcPts val="335"/>
              </a:spcBef>
            </a:pPr>
            <a:r>
              <a:rPr dirty="0" spc="-5"/>
              <a:t>Points to be kept in mind in </a:t>
            </a:r>
            <a:r>
              <a:rPr dirty="0"/>
              <a:t>plane  tabling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50846"/>
            <a:ext cx="8622792" cy="5387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70989"/>
            <a:ext cx="8074025" cy="42214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just"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4. </a:t>
            </a:r>
            <a:r>
              <a:rPr dirty="0" sz="3200" spc="-5">
                <a:latin typeface="Times New Roman"/>
                <a:cs typeface="Times New Roman"/>
              </a:rPr>
              <a:t>The first </a:t>
            </a:r>
            <a:r>
              <a:rPr dirty="0" sz="3200">
                <a:latin typeface="Times New Roman"/>
                <a:cs typeface="Times New Roman"/>
              </a:rPr>
              <a:t>survey </a:t>
            </a:r>
            <a:r>
              <a:rPr dirty="0" sz="3200" spc="-5">
                <a:latin typeface="Times New Roman"/>
                <a:cs typeface="Times New Roman"/>
              </a:rPr>
              <a:t>station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scale </a:t>
            </a:r>
            <a:r>
              <a:rPr dirty="0" sz="3200" spc="-5">
                <a:latin typeface="Times New Roman"/>
                <a:cs typeface="Times New Roman"/>
              </a:rPr>
              <a:t>of the  </a:t>
            </a:r>
            <a:r>
              <a:rPr dirty="0" sz="3200">
                <a:latin typeface="Times New Roman"/>
                <a:cs typeface="Times New Roman"/>
              </a:rPr>
              <a:t>map </a:t>
            </a:r>
            <a:r>
              <a:rPr dirty="0" sz="3200" spc="-5">
                <a:latin typeface="Times New Roman"/>
                <a:cs typeface="Times New Roman"/>
              </a:rPr>
              <a:t>shall </a:t>
            </a:r>
            <a:r>
              <a:rPr dirty="0" sz="3200">
                <a:latin typeface="Times New Roman"/>
                <a:cs typeface="Times New Roman"/>
              </a:rPr>
              <a:t>be </a:t>
            </a:r>
            <a:r>
              <a:rPr dirty="0" sz="3200" spc="-5">
                <a:latin typeface="Times New Roman"/>
                <a:cs typeface="Times New Roman"/>
              </a:rPr>
              <a:t>so </a:t>
            </a:r>
            <a:r>
              <a:rPr dirty="0" sz="3200">
                <a:latin typeface="Times New Roman"/>
                <a:cs typeface="Times New Roman"/>
              </a:rPr>
              <a:t>chosen </a:t>
            </a:r>
            <a:r>
              <a:rPr dirty="0" sz="3200" spc="-5">
                <a:latin typeface="Times New Roman"/>
                <a:cs typeface="Times New Roman"/>
              </a:rPr>
              <a:t>that </a:t>
            </a:r>
            <a:r>
              <a:rPr dirty="0" sz="3200">
                <a:latin typeface="Times New Roman"/>
                <a:cs typeface="Times New Roman"/>
              </a:rPr>
              <a:t>the entire area can  be plotted on 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paper.</a:t>
            </a:r>
            <a:endParaRPr sz="32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5. </a:t>
            </a:r>
            <a:r>
              <a:rPr dirty="0" sz="3200" spc="-5">
                <a:latin typeface="Times New Roman"/>
                <a:cs typeface="Times New Roman"/>
              </a:rPr>
              <a:t>While </a:t>
            </a:r>
            <a:r>
              <a:rPr dirty="0" sz="3200">
                <a:latin typeface="Times New Roman"/>
                <a:cs typeface="Times New Roman"/>
              </a:rPr>
              <a:t>establishing </a:t>
            </a:r>
            <a:r>
              <a:rPr dirty="0" sz="3200" spc="-5">
                <a:latin typeface="Times New Roman"/>
                <a:cs typeface="Times New Roman"/>
              </a:rPr>
              <a:t>magnetic north on </a:t>
            </a:r>
            <a:r>
              <a:rPr dirty="0" sz="3200">
                <a:latin typeface="Times New Roman"/>
                <a:cs typeface="Times New Roman"/>
              </a:rPr>
              <a:t>the  paper using </a:t>
            </a:r>
            <a:r>
              <a:rPr dirty="0" sz="3200" spc="-5">
                <a:latin typeface="Times New Roman"/>
                <a:cs typeface="Times New Roman"/>
              </a:rPr>
              <a:t>trough </a:t>
            </a:r>
            <a:r>
              <a:rPr dirty="0" sz="3200">
                <a:latin typeface="Times New Roman"/>
                <a:cs typeface="Times New Roman"/>
              </a:rPr>
              <a:t>compass, things causing  local attraction shall be </a:t>
            </a:r>
            <a:r>
              <a:rPr dirty="0" sz="3200" spc="5">
                <a:latin typeface="Times New Roman"/>
                <a:cs typeface="Times New Roman"/>
              </a:rPr>
              <a:t>kept </a:t>
            </a:r>
            <a:r>
              <a:rPr dirty="0" sz="3200">
                <a:latin typeface="Times New Roman"/>
                <a:cs typeface="Times New Roman"/>
              </a:rPr>
              <a:t>away of the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table.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6. The Plane table should be </a:t>
            </a:r>
            <a:r>
              <a:rPr dirty="0" sz="3200" spc="-5">
                <a:latin typeface="Times New Roman"/>
                <a:cs typeface="Times New Roman"/>
              </a:rPr>
              <a:t>clamped </a:t>
            </a:r>
            <a:r>
              <a:rPr dirty="0" sz="3200">
                <a:latin typeface="Times New Roman"/>
                <a:cs typeface="Times New Roman"/>
              </a:rPr>
              <a:t>after  centering and </a:t>
            </a:r>
            <a:r>
              <a:rPr dirty="0" sz="3200" spc="-5">
                <a:latin typeface="Times New Roman"/>
                <a:cs typeface="Times New Roman"/>
              </a:rPr>
              <a:t>leveling. The </a:t>
            </a:r>
            <a:r>
              <a:rPr dirty="0" sz="3200">
                <a:latin typeface="Times New Roman"/>
                <a:cs typeface="Times New Roman"/>
              </a:rPr>
              <a:t>table should </a:t>
            </a:r>
            <a:r>
              <a:rPr dirty="0" sz="3200" spc="-10">
                <a:latin typeface="Times New Roman"/>
                <a:cs typeface="Times New Roman"/>
              </a:rPr>
              <a:t>be  </a:t>
            </a:r>
            <a:r>
              <a:rPr dirty="0" sz="3200">
                <a:latin typeface="Times New Roman"/>
                <a:cs typeface="Times New Roman"/>
              </a:rPr>
              <a:t>rotated at the time of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orientation.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24939" y="316991"/>
            <a:ext cx="623925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7657" y="478358"/>
            <a:ext cx="54908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Error </a:t>
            </a:r>
            <a:r>
              <a:rPr dirty="0" sz="4400"/>
              <a:t>In Plane</a:t>
            </a:r>
            <a:r>
              <a:rPr dirty="0" sz="4400" spc="-210"/>
              <a:t> </a:t>
            </a:r>
            <a:r>
              <a:rPr dirty="0" sz="4400" spc="-60"/>
              <a:t>Tabling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529828" cy="403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7874634" cy="2757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various sources of error may be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classified  as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Instrumental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errors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Errors in manipulation and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sighting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Errors in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plotting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6023" y="316991"/>
            <a:ext cx="5657087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741" y="478358"/>
            <a:ext cx="49053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Instrumental</a:t>
            </a:r>
            <a:r>
              <a:rPr dirty="0" sz="4400" spc="-85"/>
              <a:t> </a:t>
            </a:r>
            <a:r>
              <a:rPr dirty="0" sz="4400" spc="-15"/>
              <a:t>Errors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403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8072755" cy="392747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surface of drawing board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 spc="5">
                <a:latin typeface="Times New Roman"/>
                <a:cs typeface="Times New Roman"/>
              </a:rPr>
              <a:t>not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plane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edge of alidade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straight.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294130" algn="l"/>
                <a:tab pos="2594610" algn="l"/>
                <a:tab pos="3670300" algn="l"/>
                <a:tab pos="4565015" algn="l"/>
                <a:tab pos="5661025" algn="l"/>
                <a:tab pos="6736080" algn="l"/>
                <a:tab pos="7539355" algn="l"/>
              </a:tabLst>
            </a:pP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ob</a:t>
            </a:r>
            <a:r>
              <a:rPr dirty="0" sz="3200" spc="-20">
                <a:latin typeface="Times New Roman"/>
                <a:cs typeface="Times New Roman"/>
              </a:rPr>
              <a:t>j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5">
                <a:latin typeface="Times New Roman"/>
                <a:cs typeface="Times New Roman"/>
              </a:rPr>
              <a:t>c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vane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g</a:t>
            </a:r>
            <a:r>
              <a:rPr dirty="0" sz="3200" spc="5">
                <a:latin typeface="Times New Roman"/>
                <a:cs typeface="Times New Roman"/>
              </a:rPr>
              <a:t>h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vane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not  </a:t>
            </a:r>
            <a:r>
              <a:rPr dirty="0" sz="3200">
                <a:latin typeface="Times New Roman"/>
                <a:cs typeface="Times New Roman"/>
              </a:rPr>
              <a:t>perpendicular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alidade.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edge of alidade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not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not parallel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 spc="-5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line of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sight.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fixing clamp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 spc="5">
                <a:latin typeface="Times New Roman"/>
                <a:cs typeface="Times New Roman"/>
              </a:rPr>
              <a:t>not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proper.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4232" y="57911"/>
            <a:ext cx="7030211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63520" marR="5080" indent="-2188845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Errors </a:t>
            </a:r>
            <a:r>
              <a:rPr dirty="0" spc="-5"/>
              <a:t>In </a:t>
            </a:r>
            <a:r>
              <a:rPr dirty="0"/>
              <a:t>Manipulation</a:t>
            </a:r>
            <a:r>
              <a:rPr dirty="0" spc="-265"/>
              <a:t> </a:t>
            </a:r>
            <a:r>
              <a:rPr dirty="0" spc="-5"/>
              <a:t>And  Sighting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6725411" cy="3055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6170930" cy="295211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Defective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Leveling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Defective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Sighting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Defective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Orientation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Defective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Centering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Movement of Board between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sights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4539" y="316991"/>
            <a:ext cx="502005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7257" y="478358"/>
            <a:ext cx="42697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Errors </a:t>
            </a:r>
            <a:r>
              <a:rPr dirty="0" sz="4400"/>
              <a:t>in</a:t>
            </a:r>
            <a:r>
              <a:rPr dirty="0" sz="4400" spc="-70"/>
              <a:t> </a:t>
            </a:r>
            <a:r>
              <a:rPr dirty="0" sz="4400"/>
              <a:t>Plotting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545068" cy="1787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7891780" cy="16840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Defective scale of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map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Times New Roman"/>
                <a:cs typeface="Times New Roman"/>
              </a:rPr>
              <a:t>Wrongly </a:t>
            </a:r>
            <a:r>
              <a:rPr dirty="0" sz="3200">
                <a:latin typeface="Times New Roman"/>
                <a:cs typeface="Times New Roman"/>
              </a:rPr>
              <a:t>intersecting the rays drawn from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two  </a:t>
            </a:r>
            <a:r>
              <a:rPr dirty="0" sz="3200" spc="-5">
                <a:latin typeface="Times New Roman"/>
                <a:cs typeface="Times New Roman"/>
              </a:rPr>
              <a:t>different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stations.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2995" y="316991"/>
            <a:ext cx="5762244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5713" y="478358"/>
            <a:ext cx="50152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Important</a:t>
            </a:r>
            <a:r>
              <a:rPr dirty="0" sz="4400" spc="-60"/>
              <a:t> </a:t>
            </a:r>
            <a:r>
              <a:rPr dirty="0" sz="4400"/>
              <a:t>Questions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5135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420" y="1536191"/>
            <a:ext cx="7808976" cy="495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56663"/>
            <a:ext cx="7406005" cy="48545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List Of Instruments used in plane tabling and give their</a:t>
            </a:r>
            <a:r>
              <a:rPr dirty="0" sz="2200" spc="120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uses.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Give advantages and disadvantages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plane table</a:t>
            </a:r>
            <a:r>
              <a:rPr dirty="0" sz="2200" spc="30" b="1" i="1">
                <a:latin typeface="Times New Roman"/>
                <a:cs typeface="Times New Roman"/>
              </a:rPr>
              <a:t> </a:t>
            </a:r>
            <a:r>
              <a:rPr dirty="0" sz="2200" spc="-20" b="1" i="1">
                <a:latin typeface="Times New Roman"/>
                <a:cs typeface="Times New Roman"/>
              </a:rPr>
              <a:t>survey.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List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methods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plane table survey and explain any</a:t>
            </a:r>
            <a:r>
              <a:rPr dirty="0" sz="2200" spc="65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one.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Explain the following methods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plane</a:t>
            </a:r>
            <a:r>
              <a:rPr dirty="0" sz="2200" spc="2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tabling.</a:t>
            </a:r>
            <a:endParaRPr sz="22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Method </a:t>
            </a:r>
            <a:r>
              <a:rPr dirty="0" sz="2200" b="1" i="1">
                <a:latin typeface="Times New Roman"/>
                <a:cs typeface="Times New Roman"/>
              </a:rPr>
              <a:t>of</a:t>
            </a:r>
            <a:r>
              <a:rPr dirty="0" sz="2200" spc="-15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intersection</a:t>
            </a:r>
            <a:endParaRPr sz="22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Method </a:t>
            </a:r>
            <a:r>
              <a:rPr dirty="0" sz="2200" b="1" i="1">
                <a:latin typeface="Times New Roman"/>
                <a:cs typeface="Times New Roman"/>
              </a:rPr>
              <a:t>of</a:t>
            </a:r>
            <a:r>
              <a:rPr dirty="0" sz="2200" spc="-15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traversing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Explain the method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intersection for plane table</a:t>
            </a:r>
            <a:r>
              <a:rPr dirty="0" sz="2200" spc="65" b="1" i="1">
                <a:latin typeface="Times New Roman"/>
                <a:cs typeface="Times New Roman"/>
              </a:rPr>
              <a:t> </a:t>
            </a:r>
            <a:r>
              <a:rPr dirty="0" sz="2200" spc="-20" b="1" i="1">
                <a:latin typeface="Times New Roman"/>
                <a:cs typeface="Times New Roman"/>
              </a:rPr>
              <a:t>survey.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Explain the principle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plane table</a:t>
            </a:r>
            <a:r>
              <a:rPr dirty="0" sz="2200" spc="20" b="1" i="1">
                <a:latin typeface="Times New Roman"/>
                <a:cs typeface="Times New Roman"/>
              </a:rPr>
              <a:t> </a:t>
            </a:r>
            <a:r>
              <a:rPr dirty="0" sz="2200" spc="-20" b="1" i="1">
                <a:latin typeface="Times New Roman"/>
                <a:cs typeface="Times New Roman"/>
              </a:rPr>
              <a:t>survey.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Give limitations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plane table</a:t>
            </a:r>
            <a:r>
              <a:rPr dirty="0" sz="2200" spc="15" b="1" i="1">
                <a:latin typeface="Times New Roman"/>
                <a:cs typeface="Times New Roman"/>
              </a:rPr>
              <a:t> </a:t>
            </a:r>
            <a:r>
              <a:rPr dirty="0" sz="2200" spc="-20" b="1" i="1">
                <a:latin typeface="Times New Roman"/>
                <a:cs typeface="Times New Roman"/>
              </a:rPr>
              <a:t>survey.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b="1" i="1">
                <a:latin typeface="Times New Roman"/>
                <a:cs typeface="Times New Roman"/>
              </a:rPr>
              <a:t>What </a:t>
            </a:r>
            <a:r>
              <a:rPr dirty="0" sz="2200" spc="-5" b="1" i="1">
                <a:latin typeface="Times New Roman"/>
                <a:cs typeface="Times New Roman"/>
              </a:rPr>
              <a:t>is orientation? Explain orientation by </a:t>
            </a:r>
            <a:r>
              <a:rPr dirty="0" sz="2200" b="1" i="1">
                <a:latin typeface="Times New Roman"/>
                <a:cs typeface="Times New Roman"/>
              </a:rPr>
              <a:t>back</a:t>
            </a:r>
            <a:r>
              <a:rPr dirty="0" sz="2200" spc="1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sighting.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Explain the procedure </a:t>
            </a:r>
            <a:r>
              <a:rPr dirty="0" sz="2200" b="1" i="1">
                <a:latin typeface="Times New Roman"/>
                <a:cs typeface="Times New Roman"/>
              </a:rPr>
              <a:t>of </a:t>
            </a:r>
            <a:r>
              <a:rPr dirty="0" sz="2200" spc="-5" b="1" i="1">
                <a:latin typeface="Times New Roman"/>
                <a:cs typeface="Times New Roman"/>
              </a:rPr>
              <a:t>plain table</a:t>
            </a:r>
            <a:r>
              <a:rPr dirty="0" sz="2200" spc="5" b="1" i="1">
                <a:latin typeface="Times New Roman"/>
                <a:cs typeface="Times New Roman"/>
              </a:rPr>
              <a:t> </a:t>
            </a:r>
            <a:r>
              <a:rPr dirty="0" sz="2200" spc="-20" b="1" i="1">
                <a:latin typeface="Times New Roman"/>
                <a:cs typeface="Times New Roman"/>
              </a:rPr>
              <a:t>survey.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 i="1">
                <a:latin typeface="Times New Roman"/>
                <a:cs typeface="Times New Roman"/>
              </a:rPr>
              <a:t>Explain errors in plane table</a:t>
            </a:r>
            <a:r>
              <a:rPr dirty="0" sz="2200" spc="5" b="1" i="1">
                <a:latin typeface="Times New Roman"/>
                <a:cs typeface="Times New Roman"/>
              </a:rPr>
              <a:t> </a:t>
            </a:r>
            <a:r>
              <a:rPr dirty="0" sz="2200" spc="-20" b="1" i="1">
                <a:latin typeface="Times New Roman"/>
                <a:cs typeface="Times New Roman"/>
              </a:rPr>
              <a:t>survey.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547" y="233172"/>
            <a:ext cx="1859280" cy="1432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1000" y="152400"/>
            <a:ext cx="1752600" cy="1324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7500" y="316991"/>
            <a:ext cx="337566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0597" y="478358"/>
            <a:ext cx="26250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References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2013202"/>
            <a:ext cx="8506968" cy="4844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2108112"/>
            <a:ext cx="7955915" cy="353822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  <a:tab pos="3277235" algn="l"/>
              </a:tabLst>
            </a:pPr>
            <a:r>
              <a:rPr dirty="0" sz="3200" b="1">
                <a:latin typeface="Times New Roman"/>
                <a:cs typeface="Times New Roman"/>
              </a:rPr>
              <a:t>“Surveying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and	Levelling” </a:t>
            </a:r>
            <a:r>
              <a:rPr dirty="0" sz="3200" spc="-70" b="1">
                <a:latin typeface="Times New Roman"/>
                <a:cs typeface="Times New Roman"/>
              </a:rPr>
              <a:t>Vol-</a:t>
            </a:r>
            <a:r>
              <a:rPr dirty="0" sz="3200" spc="-1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  <a:p>
            <a:pPr marL="2652395">
              <a:lnSpc>
                <a:spcPct val="100000"/>
              </a:lnSpc>
              <a:spcBef>
                <a:spcPts val="765"/>
              </a:spcBef>
            </a:pPr>
            <a:r>
              <a:rPr dirty="0" sz="3200" b="1">
                <a:latin typeface="Times New Roman"/>
                <a:cs typeface="Times New Roman"/>
              </a:rPr>
              <a:t>Kanetkar and Kulkarni</a:t>
            </a:r>
            <a:r>
              <a:rPr dirty="0" sz="3200" spc="-165" b="1">
                <a:latin typeface="Times New Roman"/>
                <a:cs typeface="Times New Roman"/>
              </a:rPr>
              <a:t> </a:t>
            </a:r>
            <a:r>
              <a:rPr dirty="0" sz="3200" spc="-30" b="1">
                <a:latin typeface="Times New Roman"/>
                <a:cs typeface="Times New Roman"/>
              </a:rPr>
              <a:t>(2011)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818765" algn="l"/>
              </a:tabLst>
            </a:pPr>
            <a:r>
              <a:rPr dirty="0" sz="3200" b="1">
                <a:latin typeface="Times New Roman"/>
                <a:cs typeface="Times New Roman"/>
              </a:rPr>
              <a:t>“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Surveying”	</a:t>
            </a:r>
            <a:r>
              <a:rPr dirty="0" sz="3200" spc="-75" b="1">
                <a:latin typeface="Times New Roman"/>
                <a:cs typeface="Times New Roman"/>
              </a:rPr>
              <a:t>Vol-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  <a:p>
            <a:pPr marL="3364229">
              <a:lnSpc>
                <a:spcPct val="100000"/>
              </a:lnSpc>
              <a:spcBef>
                <a:spcPts val="770"/>
              </a:spcBef>
            </a:pPr>
            <a:r>
              <a:rPr dirty="0" sz="3200" spc="-95" b="1">
                <a:latin typeface="Times New Roman"/>
                <a:cs typeface="Times New Roman"/>
              </a:rPr>
              <a:t>Dr. </a:t>
            </a:r>
            <a:r>
              <a:rPr dirty="0" sz="3200" b="1">
                <a:latin typeface="Times New Roman"/>
                <a:cs typeface="Times New Roman"/>
              </a:rPr>
              <a:t>B.C.</a:t>
            </a:r>
            <a:r>
              <a:rPr dirty="0" sz="3200" spc="6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Punamia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Times New Roman"/>
                <a:cs typeface="Times New Roman"/>
              </a:rPr>
              <a:t>“ Surveying and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Leveling”</a:t>
            </a:r>
            <a:endParaRPr sz="3200">
              <a:latin typeface="Times New Roman"/>
              <a:cs typeface="Times New Roman"/>
            </a:endParaRPr>
          </a:p>
          <a:p>
            <a:pPr marL="3973829">
              <a:lnSpc>
                <a:spcPct val="100000"/>
              </a:lnSpc>
              <a:spcBef>
                <a:spcPts val="775"/>
              </a:spcBef>
            </a:pPr>
            <a:r>
              <a:rPr dirty="0" sz="3200" b="1">
                <a:latin typeface="Times New Roman"/>
                <a:cs typeface="Times New Roman"/>
              </a:rPr>
              <a:t>N.N.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Basak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231" y="6190486"/>
            <a:ext cx="1554480" cy="64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3737" y="6135954"/>
            <a:ext cx="1447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52004" y="6190486"/>
            <a:ext cx="1100327" cy="640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12405" y="6135954"/>
            <a:ext cx="993736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9200" y="304800"/>
            <a:ext cx="1905000" cy="1692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92"/>
            <a:ext cx="6807708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68" y="205740"/>
            <a:ext cx="5756148" cy="11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4534" y="580085"/>
            <a:ext cx="21564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Thanks</a:t>
            </a:r>
            <a:r>
              <a:rPr dirty="0" sz="4400" spc="-75"/>
              <a:t> </a:t>
            </a:r>
            <a:r>
              <a:rPr dirty="0" sz="4400"/>
              <a:t>!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3339" y="6379462"/>
            <a:ext cx="969263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6324600"/>
            <a:ext cx="862965" cy="390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11795" y="6379462"/>
            <a:ext cx="1363979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72451" y="6324600"/>
            <a:ext cx="1257274" cy="390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3776" y="1650492"/>
            <a:ext cx="7761732" cy="429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681" y="1524000"/>
            <a:ext cx="7655306" cy="419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248411"/>
            <a:ext cx="83362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37559" y="316991"/>
            <a:ext cx="2415540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0658" y="478358"/>
            <a:ext cx="16643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25"/>
              <a:t>T</a:t>
            </a:r>
            <a:r>
              <a:rPr dirty="0" sz="4400"/>
              <a:t>ripod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76427" y="1574291"/>
            <a:ext cx="8336280" cy="463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791" y="1499616"/>
            <a:ext cx="8622792" cy="491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522827"/>
            <a:ext cx="8074025" cy="373252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plane table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mounted on a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tripod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tripod is </a:t>
            </a:r>
            <a:r>
              <a:rPr dirty="0" sz="3200">
                <a:latin typeface="Times New Roman"/>
                <a:cs typeface="Times New Roman"/>
              </a:rPr>
              <a:t>generally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open frame </a:t>
            </a:r>
            <a:r>
              <a:rPr dirty="0" sz="3200" spc="-5">
                <a:latin typeface="Times New Roman"/>
                <a:cs typeface="Times New Roman"/>
              </a:rPr>
              <a:t>type,  </a:t>
            </a:r>
            <a:r>
              <a:rPr dirty="0" sz="3200">
                <a:latin typeface="Times New Roman"/>
                <a:cs typeface="Times New Roman"/>
              </a:rPr>
              <a:t>combined </a:t>
            </a:r>
            <a:r>
              <a:rPr dirty="0" sz="3200" spc="-5">
                <a:latin typeface="Times New Roman"/>
                <a:cs typeface="Times New Roman"/>
              </a:rPr>
              <a:t>rigidity </a:t>
            </a:r>
            <a:r>
              <a:rPr dirty="0" sz="3200">
                <a:latin typeface="Times New Roman"/>
                <a:cs typeface="Times New Roman"/>
              </a:rPr>
              <a:t>with lightness. </a:t>
            </a:r>
            <a:r>
              <a:rPr dirty="0" sz="3200" spc="-5">
                <a:latin typeface="Times New Roman"/>
                <a:cs typeface="Times New Roman"/>
              </a:rPr>
              <a:t>The tripod  </a:t>
            </a:r>
            <a:r>
              <a:rPr dirty="0" sz="3200">
                <a:latin typeface="Times New Roman"/>
                <a:cs typeface="Times New Roman"/>
              </a:rPr>
              <a:t>may be made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 spc="-5">
                <a:latin typeface="Times New Roman"/>
                <a:cs typeface="Times New Roman"/>
              </a:rPr>
              <a:t>fold for </a:t>
            </a:r>
            <a:r>
              <a:rPr dirty="0" sz="3200">
                <a:latin typeface="Times New Roman"/>
                <a:cs typeface="Times New Roman"/>
              </a:rPr>
              <a:t>convenience </a:t>
            </a:r>
            <a:r>
              <a:rPr dirty="0" sz="3200" spc="5">
                <a:latin typeface="Times New Roman"/>
                <a:cs typeface="Times New Roman"/>
              </a:rPr>
              <a:t>of  </a:t>
            </a:r>
            <a:r>
              <a:rPr dirty="0" sz="3200">
                <a:latin typeface="Times New Roman"/>
                <a:cs typeface="Times New Roman"/>
              </a:rPr>
              <a:t>transportation.</a:t>
            </a:r>
            <a:endParaRPr sz="3200">
              <a:latin typeface="Times New Roman"/>
              <a:cs typeface="Times New Roman"/>
            </a:endParaRPr>
          </a:p>
          <a:p>
            <a:pPr algn="just" marL="355600" marR="762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20">
                <a:latin typeface="Times New Roman"/>
                <a:cs typeface="Times New Roman"/>
              </a:rPr>
              <a:t>Tripod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provided </a:t>
            </a:r>
            <a:r>
              <a:rPr dirty="0" sz="3200" spc="-5">
                <a:latin typeface="Times New Roman"/>
                <a:cs typeface="Times New Roman"/>
              </a:rPr>
              <a:t>with three foot </a:t>
            </a:r>
            <a:r>
              <a:rPr dirty="0" sz="3200">
                <a:latin typeface="Times New Roman"/>
                <a:cs typeface="Times New Roman"/>
              </a:rPr>
              <a:t>screws at </a:t>
            </a:r>
            <a:r>
              <a:rPr dirty="0" sz="3200" spc="-5">
                <a:latin typeface="Times New Roman"/>
                <a:cs typeface="Times New Roman"/>
              </a:rPr>
              <a:t>its  </a:t>
            </a:r>
            <a:r>
              <a:rPr dirty="0" sz="3200">
                <a:latin typeface="Times New Roman"/>
                <a:cs typeface="Times New Roman"/>
              </a:rPr>
              <a:t>top for leveling of the plane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table.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azaz</dc:creator>
  <dcterms:created xsi:type="dcterms:W3CDTF">2018-07-25T09:48:08Z</dcterms:created>
  <dcterms:modified xsi:type="dcterms:W3CDTF">2018-07-25T09:48:08Z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2018-07-25T00:00:00Z</vt:filetime>
  </property>
</Properties>
</file>